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275" r:id="rId34"/>
    <p:sldId id="274" r:id="rId35"/>
    <p:sldId id="273" r:id="rId36"/>
    <p:sldId id="308" r:id="rId37"/>
    <p:sldId id="309" r:id="rId38"/>
    <p:sldId id="310" r:id="rId39"/>
    <p:sldId id="311" r:id="rId40"/>
    <p:sldId id="312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DDD"/>
    <a:srgbClr val="FF4F4F"/>
    <a:srgbClr val="EEEEEE"/>
    <a:srgbClr val="817EAD"/>
    <a:srgbClr val="B4CDF2"/>
    <a:srgbClr val="A3C2EF"/>
    <a:srgbClr val="FAD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7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9D8DBEE-F609-4CEA-B2E8-140896CFBE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BAC0B5-E8C2-47B9-8474-3FF69FB4D7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2C5A-BC83-446B-9849-074B033417DC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B3F730-21FF-45C4-A27D-765C1E3FF2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8C88B7-6A5B-4E28-B93B-D36302879A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96AEE-FF1C-4A33-89F1-99B77AD4B3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412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1AEE6-B318-439C-AED7-B4C6C170C8CC}" type="datetimeFigureOut">
              <a:rPr lang="ko-KR" altLang="en-US" smtClean="0"/>
              <a:t>2023-01-30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F1231-EFD8-4289-AC83-0B3A23329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739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75094-9FA6-4F93-88DC-CF86476A786F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67D7D-69AB-4388-9C55-E7CF39DEF87B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2E6E-0E3D-4160-AF70-B7A13E5850BA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4B04-1AFC-430A-8EE4-EDBA2F18BFDC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45497-3840-4703-91B4-6759755EBA60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7785-7296-4366-8FD1-7BCECC9C69D7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4B49-FDDA-4C44-A9FB-DDCA1A8B92DD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A809-29AD-4AFA-A8E0-98EAC79D7B25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201AF-D4AB-41CC-9880-A85C003F48BB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7235-51DE-4067-8905-0637428505D8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B116C-E20C-43F9-AA8B-49F4D9ADB08B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6B3F-6692-4EB0-928A-FB8114E4FA02}" type="datetime1">
              <a:rPr lang="en-US" altLang="ko-KR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3810" y="3210181"/>
            <a:ext cx="1369719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6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클라우드 디지털서비스 업무</a:t>
            </a:r>
            <a:endParaRPr lang="en-US" sz="2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90476" y="7972346"/>
            <a:ext cx="16289065" cy="2493433"/>
            <a:chOff x="1990476" y="7972346"/>
            <a:chExt cx="16289065" cy="2493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0476" y="7972346"/>
              <a:ext cx="16289065" cy="249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3969" y="2705852"/>
            <a:ext cx="3944374" cy="476190"/>
            <a:chOff x="1923810" y="2733988"/>
            <a:chExt cx="3944374" cy="4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3810" y="2733988"/>
              <a:ext cx="3944374" cy="47619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78659" y="2705100"/>
            <a:ext cx="50745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400" dirty="0">
                <a:solidFill>
                  <a:srgbClr val="FFFFF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NanumSquare ExtraBold" pitchFamily="34" charset="0"/>
              </a:rPr>
              <a:t>아이티아이즈</a:t>
            </a:r>
            <a:endParaRPr lang="en-US" sz="20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11200" y="6667500"/>
            <a:ext cx="38265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100" dirty="0" err="1">
                <a:solidFill>
                  <a:srgbClr val="201A7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클라우드센터</a:t>
            </a:r>
            <a:r>
              <a:rPr lang="en-US" sz="2400" kern="0" spc="100" dirty="0">
                <a:solidFill>
                  <a:srgbClr val="201A7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 기술팀</a:t>
            </a:r>
            <a:endParaRPr 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763259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 err="1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디지털서비스몰</a:t>
            </a:r>
            <a: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(</a:t>
            </a:r>
            <a:r>
              <a:rPr lang="en-US" altLang="ko-KR" sz="5000" dirty="0" err="1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나라장터</a:t>
            </a:r>
            <a: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) </a:t>
            </a:r>
            <a:b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</a:br>
            <a: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- </a:t>
            </a:r>
            <a:r>
              <a:rPr lang="ko-KR" altLang="en-US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나라장터 카탈로그 계약</a:t>
            </a:r>
            <a:endParaRPr lang="en-US" sz="5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04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295400" y="2959141"/>
            <a:ext cx="7632590" cy="5765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나라장터 카탈로그 계약 신청 안내 문서</a:t>
            </a:r>
            <a:endParaRPr lang="en-US" altLang="ko-KR" sz="36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 algn="l"/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디지털서비스몰 디지털서비스 전문 계약제도 안내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전문계약제도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계약신청방법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첨부문서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붙임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4]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안내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/>
            <a:endParaRPr lang="en-US" altLang="ko-KR" sz="3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/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나라장터 계약신청 메뉴를 통한 접수</a:t>
            </a:r>
            <a:r>
              <a:rPr lang="en-US" altLang="ko-KR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</a:t>
            </a:r>
            <a:r>
              <a:rPr lang="en-US" altLang="ko-KR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lvl="1" algn="l"/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조달업체업무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물품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계약관리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디지털서비스계약 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계약요청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32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자단가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  <p:pic>
        <p:nvPicPr>
          <p:cNvPr id="8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2A4DFF1-602A-4FE2-B0B3-8CABF792D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41" y="3086100"/>
            <a:ext cx="8287259" cy="5231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64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257300" y="2438400"/>
            <a:ext cx="8153400" cy="533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공통서류</a:t>
            </a:r>
            <a:r>
              <a:rPr lang="en-US" altLang="ko-KR" sz="3600" baseline="300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1)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심사 신청서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법인 등기사항전부증명서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사업자등록증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신용평가등급확인서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개요서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제공역량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선정기준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증명자료</a:t>
            </a:r>
            <a:r>
              <a:rPr lang="en-US" altLang="ko-KR" sz="3200" baseline="30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추가 필요자료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CCC437-398F-4777-AF8F-1E3FF3C71102}"/>
              </a:ext>
            </a:extLst>
          </p:cNvPr>
          <p:cNvSpPr txBox="1"/>
          <p:nvPr/>
        </p:nvSpPr>
        <p:spPr>
          <a:xfrm>
            <a:off x="9208442" y="6789370"/>
            <a:ext cx="764351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arenR"/>
            </a:pP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sz="28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제</a:t>
            </a:r>
            <a:r>
              <a:rPr lang="en-US" altLang="ko-KR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 </a:t>
            </a: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 </a:t>
            </a:r>
            <a:r>
              <a:rPr lang="ko-KR" altLang="en-US" sz="28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신청∙접수</a:t>
            </a: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항에 의거</a:t>
            </a:r>
            <a:endParaRPr lang="en-US" altLang="ko-KR" sz="28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514350" indent="-514350" algn="l">
              <a:buAutoNum type="arabicParenR"/>
            </a:pP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sz="28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별표 </a:t>
            </a:r>
            <a:r>
              <a:rPr lang="en-US" altLang="ko-KR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 </a:t>
            </a: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제공 역량에 항목 참고</a:t>
            </a:r>
            <a:endParaRPr lang="en-US" altLang="ko-KR" sz="28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indent="0" algn="l">
              <a:buNone/>
            </a:pPr>
            <a:r>
              <a:rPr lang="ko-KR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※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지원서비스 신청 과정에서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클라우드컴퓨텅서비스에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해당되는 서비스는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클라우드컴퓨팅서비스로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분류하여 검토함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15E2BCC3-8A5A-4276-8767-CF6C597B7B28}"/>
              </a:ext>
            </a:extLst>
          </p:cNvPr>
          <p:cNvSpPr txBox="1">
            <a:spLocks/>
          </p:cNvSpPr>
          <p:nvPr/>
        </p:nvSpPr>
        <p:spPr>
          <a:xfrm>
            <a:off x="9067800" y="2518474"/>
            <a:ext cx="7962900" cy="2853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클라우드컴퓨팅서비스 제출서류</a:t>
            </a:r>
            <a:endParaRPr lang="en-US" altLang="ko-KR" sz="36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보안인증제 인증서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(CSAP)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서비스수준 정책서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공급 및 기술지원 확약서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71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03072" y="2117897"/>
            <a:ext cx="6559928" cy="695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[</a:t>
            </a:r>
            <a:r>
              <a:rPr lang="ko-KR" altLang="en-US" sz="24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별표 </a:t>
            </a:r>
            <a:r>
              <a:rPr lang="en-US" altLang="ko-KR" sz="24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4] </a:t>
            </a:r>
            <a:r>
              <a:rPr lang="ko-KR" altLang="en-US" sz="2400" dirty="0">
                <a:solidFill>
                  <a:schemeClr val="tx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디지털서비스 제공역량 증명자료</a:t>
            </a:r>
            <a:endParaRPr lang="en-US" altLang="ko-KR" sz="2400" dirty="0">
              <a:solidFill>
                <a:schemeClr val="tx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보안성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보안인증제에 따른 인증서 제출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침해사고 대응 절차 및 사후관리대책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개인정보∙데이터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관리정책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안전한 코딩방법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취약점 점검 및 조치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운영안정성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가용률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모니터링 정보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백업 및 복구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지원체계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조직∙인력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구성 현황 및 이용자 지원 체계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84250" lvl="2" indent="-182563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고객대응 관리체계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762FA-AA49-4647-8DD9-F8484781E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41" y="2117897"/>
            <a:ext cx="7620000" cy="73286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DBE9792C-8EA0-4E06-A290-30D8D15B5033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84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2400300"/>
            <a:ext cx="10369928" cy="57688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 필요자료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심사신청 자가 점검 체크리스트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공급 및 기술지원 확약서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중개 제공자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(MSP)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 해당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원 제공자의 공급 및 기술지원 확약서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원 제공자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 서비스 중개 제공자 간 제공역량 항목별 역할 구분 명세서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학교 교육 목적의 클라우드컴퓨팅서비스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파트너십 계약서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중개 제공자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(MSP)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만 해당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융합서비스 소명자료 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503EA4C9-69EF-43FD-B587-5CF73D533586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47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2628900"/>
            <a:ext cx="7708790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상세규격서 </a:t>
            </a:r>
            <a:r>
              <a:rPr lang="ko-KR" altLang="en-US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등록시</a:t>
            </a: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기타 필요 서류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717550" lvl="1" indent="-2667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가격서류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가격정책서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717550" lvl="1" indent="-2667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이용약관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17550" lvl="1" indent="-2667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컨설팅 방법론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717550" lvl="1" indent="-2667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etc.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35670-1E8D-4BEE-A997-00A9C330C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62" y="2077235"/>
            <a:ext cx="5468675" cy="7727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65D81B-5DA9-4FCB-A619-991D34AC79BD}"/>
              </a:ext>
            </a:extLst>
          </p:cNvPr>
          <p:cNvSpPr txBox="1"/>
          <p:nvPr/>
        </p:nvSpPr>
        <p:spPr>
          <a:xfrm rot="19791362">
            <a:off x="11506199" y="5184234"/>
            <a:ext cx="3048000" cy="10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ED277B87-43B9-48AA-A069-B1EC74ED0D19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045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2857500"/>
            <a:ext cx="8775590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심사 신청서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534988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별지 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호 서식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534988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클라우드컴퓨팅서비스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IaaS</a:t>
            </a:r>
          </a:p>
          <a:p>
            <a:pPr marL="534988" lvl="1" indent="-268288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클라우드지원서비스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&gt;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패키지</a:t>
            </a:r>
            <a:b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선택해야 합니다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8" name="내용 개체 틀 9">
            <a:extLst>
              <a:ext uri="{FF2B5EF4-FFF2-40B4-BE49-F238E27FC236}">
                <a16:creationId xmlns:a16="http://schemas.microsoft.com/office/drawing/2014/main" id="{4FA903EA-A64E-420C-AEEB-02DDCF7C2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300396"/>
            <a:ext cx="4813190" cy="73092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E873D16E-3242-4924-9DB6-791333850B40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66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3314700"/>
            <a:ext cx="6565790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개요서</a:t>
            </a:r>
            <a:endParaRPr lang="en-US" altLang="ko-KR" sz="28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633413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별지 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2]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개요서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조직현황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역할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MSP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자격현황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서비스가격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보증방법 등 구체화 필요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910B674C-6CD6-4E8C-9136-2CE6E756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2" y="2628900"/>
            <a:ext cx="6356245" cy="6307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bject 9">
            <a:extLst>
              <a:ext uri="{FF2B5EF4-FFF2-40B4-BE49-F238E27FC236}">
                <a16:creationId xmlns:a16="http://schemas.microsoft.com/office/drawing/2014/main" id="{4BBC808A-BFFC-4FF1-9C88-5A5A220F39EC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91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2933700"/>
            <a:ext cx="6641990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제공 역량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별표 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4]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제공 역량</a:t>
            </a:r>
          </a:p>
        </p:txBody>
      </p:sp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B52ED45C-271C-4E2E-90F5-96B950A7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149" y="2171700"/>
            <a:ext cx="4938101" cy="7335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E9F7E6DF-69C6-4F03-A35C-87C7B8F27218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60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3086100"/>
            <a:ext cx="7517704" cy="312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심사신청 자가 점검 체크리스트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633413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제공 역량 증명자료에 포함해야 할 사항을 안내하는 서류</a:t>
            </a:r>
          </a:p>
        </p:txBody>
      </p:sp>
      <p:pic>
        <p:nvPicPr>
          <p:cNvPr id="13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4B8AAE1E-2002-4BD9-BA39-CF15E956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171700"/>
            <a:ext cx="5438840" cy="76922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3E4FD99F-3385-4584-8BB9-A3364D56944A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78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2476500"/>
            <a:ext cx="709919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공급 및 기술지원 확약서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633413" lvl="1" indent="-268288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공급 및 기술지원 확약서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원 제공자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중개 제공자간 제공역량 항목별 역할 구분 명세서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</a:t>
            </a:r>
            <a:b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별지 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5]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공급 및 기술지원 확약서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중개 제공자인 경우에만 해당</a:t>
            </a:r>
            <a:endParaRPr lang="en-US" altLang="ko-KR" b="0" i="0" dirty="0">
              <a:solidFill>
                <a:schemeClr val="tx1"/>
              </a:solidFill>
              <a:effectLst/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클라우드컴퓨팅서비스 신청 시에도 제출</a:t>
            </a:r>
          </a:p>
        </p:txBody>
      </p:sp>
      <p:pic>
        <p:nvPicPr>
          <p:cNvPr id="14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252CDC7D-8700-41AA-A879-7256FB065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90" y="2668172"/>
            <a:ext cx="7930810" cy="61244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Object 9">
            <a:extLst>
              <a:ext uri="{FF2B5EF4-FFF2-40B4-BE49-F238E27FC236}">
                <a16:creationId xmlns:a16="http://schemas.microsoft.com/office/drawing/2014/main" id="{02688AC7-A1D6-4869-BBF1-2D823B9CF81E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32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2" y="0"/>
            <a:ext cx="16284590" cy="2724340"/>
            <a:chOff x="1000562" y="0"/>
            <a:chExt cx="16284590" cy="272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2" y="0"/>
              <a:ext cx="16284590" cy="272434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54502" y="4162927"/>
            <a:ext cx="635129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dirty="0">
                <a:solidFill>
                  <a:srgbClr val="201A74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NanumSquare Light" pitchFamily="34" charset="0"/>
              </a:rPr>
              <a:t>CONTENTS</a:t>
            </a:r>
            <a:endParaRPr 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1600" y="4201246"/>
            <a:ext cx="7621143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01. 디지털서비스 전문계약 제도의 소개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91600" y="5157224"/>
            <a:ext cx="7621143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02. 디지털서비스 업무 프로세스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1600" y="6113201"/>
            <a:ext cx="7468743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03. 디지털서비스 이용지원시스템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91600" y="7069178"/>
            <a:ext cx="7849743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04. 디지털서비스몰(</a:t>
            </a:r>
            <a:r>
              <a:rPr lang="en-US" sz="3400" dirty="0" err="1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나라장터</a:t>
            </a:r>
            <a:r>
              <a:rPr lang="en-US" sz="3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)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1600" y="8025156"/>
            <a:ext cx="6264719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05. 단계별 서류 설명</a:t>
            </a:r>
            <a:endParaRPr 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6AAD2-A02E-4859-899C-DAF3E2E40030}"/>
              </a:ext>
            </a:extLst>
          </p:cNvPr>
          <p:cNvSpPr txBox="1"/>
          <p:nvPr/>
        </p:nvSpPr>
        <p:spPr>
          <a:xfrm>
            <a:off x="9760972" y="8594217"/>
            <a:ext cx="4725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이용지원시스템 서류</a:t>
            </a:r>
            <a:endParaRPr lang="en-US" altLang="ko-KR" sz="2400" dirty="0">
              <a:solidFill>
                <a:srgbClr val="3B7DD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나라장터 카탈로그 계약 신청 서류</a:t>
            </a: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AE3B80C4-0E24-46AA-9618-BA0ABADDBC0D}"/>
              </a:ext>
            </a:extLst>
          </p:cNvPr>
          <p:cNvSpPr txBox="1"/>
          <p:nvPr/>
        </p:nvSpPr>
        <p:spPr>
          <a:xfrm>
            <a:off x="14461468" y="495300"/>
            <a:ext cx="38265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100" dirty="0" err="1">
                <a:solidFill>
                  <a:srgbClr val="201A7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클라우드센터</a:t>
            </a:r>
            <a:r>
              <a:rPr lang="en-US" sz="2400" kern="0" spc="100" dirty="0">
                <a:solidFill>
                  <a:srgbClr val="201A7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 기술팀</a:t>
            </a:r>
            <a:endParaRPr lang="en-US" sz="2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</a:t>
            </a:r>
            <a:r>
              <a:rPr lang="en-US" altLang="ko-KR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EFAC2254-A793-4967-AEA3-7320042915A0}"/>
              </a:ext>
            </a:extLst>
          </p:cNvPr>
          <p:cNvSpPr txBox="1">
            <a:spLocks/>
          </p:cNvSpPr>
          <p:nvPr/>
        </p:nvSpPr>
        <p:spPr>
          <a:xfrm>
            <a:off x="2273410" y="2476500"/>
            <a:ext cx="5422790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파트너십 계약서</a:t>
            </a: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633413" lvl="1" indent="-268288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중개 제공자인 경우에만 해당</a:t>
            </a:r>
            <a:endParaRPr lang="ko-KR" altLang="en-US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0EA90-3D24-411D-84E0-EAB6BE84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026943"/>
            <a:ext cx="5624356" cy="79663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00DC6-B358-41B2-A6C0-32A1FA54D55E}"/>
              </a:ext>
            </a:extLst>
          </p:cNvPr>
          <p:cNvSpPr txBox="1"/>
          <p:nvPr/>
        </p:nvSpPr>
        <p:spPr>
          <a:xfrm rot="19791362">
            <a:off x="10515600" y="5329970"/>
            <a:ext cx="3048000" cy="10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>
                    <a:lumMod val="50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C4685A44-6417-4927-80A3-776C5C84C5D5}"/>
              </a:ext>
            </a:extLst>
          </p:cNvPr>
          <p:cNvSpPr txBox="1"/>
          <p:nvPr/>
        </p:nvSpPr>
        <p:spPr>
          <a:xfrm>
            <a:off x="2273410" y="1005126"/>
            <a:ext cx="10756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180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" y="9275619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09" y="2527708"/>
            <a:ext cx="8077200" cy="3043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300" dirty="0"/>
              <a:t>클라우드 보안인증제 인증서</a:t>
            </a:r>
            <a:r>
              <a:rPr lang="en-US" altLang="ko-KR" sz="12300" dirty="0"/>
              <a:t>(CSAP)</a:t>
            </a:r>
          </a:p>
          <a:p>
            <a:pPr marL="627063" lvl="1" indent="-271463"/>
            <a:r>
              <a:rPr lang="ko-KR" altLang="en-US" sz="8600" dirty="0"/>
              <a:t>클라우드 컴퓨팅서비스 신청시에만 필요</a:t>
            </a:r>
            <a:endParaRPr lang="en-US" altLang="ko-KR" sz="8600" dirty="0"/>
          </a:p>
          <a:p>
            <a:pPr marL="627063" lvl="1" indent="-271463"/>
            <a:r>
              <a:rPr lang="ko-KR" altLang="en-US" sz="8600" dirty="0"/>
              <a:t>원제공자</a:t>
            </a:r>
            <a:r>
              <a:rPr lang="en-US" altLang="ko-KR" sz="8600" dirty="0"/>
              <a:t>(CSP)</a:t>
            </a:r>
            <a:r>
              <a:rPr lang="ko-KR" altLang="en-US" sz="8600" dirty="0"/>
              <a:t>의 클라우드 보안인증서 서류</a:t>
            </a:r>
            <a:endParaRPr lang="en-US" altLang="ko-KR" sz="8600" dirty="0"/>
          </a:p>
        </p:txBody>
      </p:sp>
      <p:pic>
        <p:nvPicPr>
          <p:cNvPr id="2" name="내용 개체 틀 5">
            <a:extLst>
              <a:ext uri="{FF2B5EF4-FFF2-40B4-BE49-F238E27FC236}">
                <a16:creationId xmlns:a16="http://schemas.microsoft.com/office/drawing/2014/main" id="{89C9D234-074F-FC20-C731-FB7A6EB17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527708"/>
            <a:ext cx="4738967" cy="47389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232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" y="9275619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4581" y="2439396"/>
            <a:ext cx="6658970" cy="3131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4000" dirty="0"/>
              <a:t>서비스수준 정책서</a:t>
            </a:r>
            <a:endParaRPr lang="en-US" altLang="ko-KR" sz="4000" dirty="0"/>
          </a:p>
          <a:p>
            <a:pPr marL="627063" lvl="1" indent="-271463">
              <a:lnSpc>
                <a:spcPct val="100000"/>
              </a:lnSpc>
            </a:pPr>
            <a:r>
              <a:rPr lang="ko-KR" altLang="en-US" sz="3200" dirty="0"/>
              <a:t>클라우드 컴퓨팅서비스 신청시에만 필요한 서류</a:t>
            </a:r>
            <a:endParaRPr lang="en-US" altLang="ko-KR" sz="3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8BD5F2F-5C10-66F6-A622-22DBAAAFE434}"/>
              </a:ext>
            </a:extLst>
          </p:cNvPr>
          <p:cNvGrpSpPr/>
          <p:nvPr/>
        </p:nvGrpSpPr>
        <p:grpSpPr>
          <a:xfrm>
            <a:off x="9194936" y="2781300"/>
            <a:ext cx="7116170" cy="6324600"/>
            <a:chOff x="8400306" y="2715624"/>
            <a:chExt cx="6839694" cy="60406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F1D68FD-21DC-4901-BDE2-41249029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0306" y="2715624"/>
              <a:ext cx="6839694" cy="304940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A4787E-A16A-BF09-E581-27F0EB13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306" y="5765033"/>
              <a:ext cx="6839694" cy="299126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1487011" y="5466205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417949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" y="9275619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371600" y="2019300"/>
            <a:ext cx="8185014" cy="7437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000" dirty="0"/>
              <a:t>침해사고 대응 절차 및 사후관리대책</a:t>
            </a:r>
            <a:endParaRPr lang="en-US" altLang="ko-KR" sz="120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보안 교육</a:t>
            </a:r>
            <a:r>
              <a:rPr lang="en-US" altLang="ko-KR" sz="8800" dirty="0"/>
              <a:t>/</a:t>
            </a:r>
            <a:r>
              <a:rPr lang="ko-KR" altLang="en-US" sz="8800" dirty="0"/>
              <a:t>훈련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침해사고 대응 절차도 수립</a:t>
            </a:r>
            <a:endParaRPr lang="en-US" altLang="ko-KR" sz="8800" dirty="0"/>
          </a:p>
          <a:p>
            <a:pPr marL="982663" lvl="1" indent="-258763">
              <a:lnSpc>
                <a:spcPct val="120000"/>
              </a:lnSpc>
              <a:tabLst>
                <a:tab pos="900113" algn="l"/>
              </a:tabLst>
            </a:pPr>
            <a:r>
              <a:rPr lang="ko-KR" altLang="en-US" sz="8800" dirty="0"/>
              <a:t>개인정보 관련 담당자</a:t>
            </a:r>
            <a:r>
              <a:rPr lang="en-US" altLang="ko-KR" sz="8800" dirty="0"/>
              <a:t>/</a:t>
            </a:r>
            <a:r>
              <a:rPr lang="ko-KR" altLang="en-US" sz="8800" dirty="0"/>
              <a:t>책임자</a:t>
            </a:r>
            <a:r>
              <a:rPr lang="en-US" altLang="ko-KR" sz="8800" dirty="0"/>
              <a:t>, </a:t>
            </a:r>
            <a:r>
              <a:rPr lang="ko-KR" altLang="en-US" sz="8800" dirty="0"/>
              <a:t>침해사고처리 </a:t>
            </a:r>
            <a:r>
              <a:rPr lang="ko-KR" altLang="en-US" sz="8800" dirty="0" err="1"/>
              <a:t>대응팀</a:t>
            </a:r>
            <a:r>
              <a:rPr lang="en-US" altLang="ko-KR" sz="8800" dirty="0"/>
              <a:t>/</a:t>
            </a:r>
            <a:r>
              <a:rPr lang="ko-KR" altLang="en-US" sz="8800" dirty="0"/>
              <a:t>책임자</a:t>
            </a:r>
            <a:r>
              <a:rPr lang="en-US" altLang="ko-KR" sz="8800" dirty="0"/>
              <a:t>, </a:t>
            </a:r>
            <a:r>
              <a:rPr lang="ko-KR" altLang="en-US" sz="8800" dirty="0"/>
              <a:t>최고책임자 구성 포함</a:t>
            </a:r>
            <a:r>
              <a:rPr lang="en-US" altLang="ko-KR" sz="8800" dirty="0"/>
              <a:t> </a:t>
            </a:r>
            <a:r>
              <a:rPr lang="ko-KR" altLang="en-US" sz="8800" dirty="0"/>
              <a:t>필요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 err="1"/>
              <a:t>절차별</a:t>
            </a:r>
            <a:r>
              <a:rPr lang="ko-KR" altLang="en-US" sz="8800" dirty="0"/>
              <a:t> 대응방안 수립</a:t>
            </a:r>
            <a:r>
              <a:rPr lang="en-US" altLang="ko-KR" sz="8800" dirty="0"/>
              <a:t>, </a:t>
            </a:r>
            <a:r>
              <a:rPr lang="ko-KR" altLang="en-US" sz="8800" dirty="0"/>
              <a:t>통지방법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물적보안</a:t>
            </a:r>
            <a:r>
              <a:rPr lang="en-US" altLang="ko-KR" sz="8800" dirty="0"/>
              <a:t>, </a:t>
            </a:r>
            <a:r>
              <a:rPr lang="ko-KR" altLang="en-US" sz="8800" dirty="0"/>
              <a:t>인적보안 내용 필요</a:t>
            </a:r>
            <a:endParaRPr lang="en-US" altLang="ko-KR" sz="8800" dirty="0"/>
          </a:p>
          <a:p>
            <a:pPr marL="982663" lvl="1" indent="-258763">
              <a:lnSpc>
                <a:spcPct val="120000"/>
              </a:lnSpc>
              <a:tabLst>
                <a:tab pos="900113" algn="l"/>
              </a:tabLst>
            </a:pPr>
            <a:r>
              <a:rPr lang="ko-KR" altLang="en-US" sz="8800" dirty="0"/>
              <a:t>보안 </a:t>
            </a:r>
            <a:r>
              <a:rPr lang="en-US" altLang="ko-KR" sz="8800" dirty="0"/>
              <a:t>USB, OP </a:t>
            </a:r>
            <a:r>
              <a:rPr lang="ko-KR" altLang="en-US" sz="8800" dirty="0"/>
              <a:t>관제실</a:t>
            </a:r>
            <a:r>
              <a:rPr lang="en-US" altLang="ko-KR" sz="8800" dirty="0"/>
              <a:t> </a:t>
            </a:r>
            <a:r>
              <a:rPr lang="ko-KR" altLang="en-US" sz="8800" dirty="0"/>
              <a:t>출입자 비밀유지서약서</a:t>
            </a:r>
            <a:r>
              <a:rPr lang="en-US" altLang="ko-KR" sz="8800" dirty="0"/>
              <a:t>, CCTV </a:t>
            </a:r>
            <a:r>
              <a:rPr lang="ko-KR" altLang="en-US" sz="8800" dirty="0"/>
              <a:t>등 필요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주기적인 훈련 및 점검 실시 계획 </a:t>
            </a:r>
            <a:r>
              <a:rPr lang="en-US" altLang="ko-KR" sz="8800" dirty="0"/>
              <a:t>/ </a:t>
            </a:r>
            <a:r>
              <a:rPr lang="ko-KR" altLang="en-US" sz="8800" dirty="0"/>
              <a:t>결과</a:t>
            </a:r>
            <a:endParaRPr lang="en-US" altLang="ko-KR" sz="8800" dirty="0"/>
          </a:p>
          <a:p>
            <a:pPr marL="982663" lvl="1" indent="-258763">
              <a:lnSpc>
                <a:spcPct val="120000"/>
              </a:lnSpc>
              <a:tabLst>
                <a:tab pos="900113" algn="l"/>
              </a:tabLst>
            </a:pPr>
            <a:r>
              <a:rPr lang="ko-KR" altLang="en-US" sz="8800" dirty="0"/>
              <a:t>정보보호교육 연 </a:t>
            </a:r>
            <a:r>
              <a:rPr lang="en-US" altLang="ko-KR" sz="8800" dirty="0"/>
              <a:t>1</a:t>
            </a:r>
            <a:r>
              <a:rPr lang="ko-KR" altLang="en-US" sz="8800" dirty="0"/>
              <a:t>회 증빙 필요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침해사고 대응 절차서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침해사고 대응 결과 보고서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침해사고 모의 훈련 결과 보고서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이용자 통지 내역</a:t>
            </a:r>
            <a:endParaRPr lang="en-US" altLang="ko-KR" sz="8800" dirty="0"/>
          </a:p>
          <a:p>
            <a:pPr marL="627063" lvl="1" indent="-2714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800" dirty="0"/>
              <a:t>침해사고 방지 훈련 및 점검 보고서</a:t>
            </a:r>
            <a:endParaRPr lang="en-US" altLang="ko-KR" sz="8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92198-E3AF-AC3F-A8AB-C3B14921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270" y="3285259"/>
            <a:ext cx="7954751" cy="4572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2096611" y="5063428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93869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400" y="9275619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492386" y="2278103"/>
            <a:ext cx="8767088" cy="6996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6000" dirty="0" err="1"/>
              <a:t>개인정보∙데이터</a:t>
            </a:r>
            <a:r>
              <a:rPr lang="ko-KR" altLang="en-US" sz="16000" dirty="0"/>
              <a:t> 관리정책</a:t>
            </a:r>
            <a:endParaRPr lang="en-US" altLang="ko-KR" sz="16000" dirty="0"/>
          </a:p>
          <a:p>
            <a:pPr marL="982663" lvl="1" indent="-450850"/>
            <a:r>
              <a:rPr lang="ko-KR" altLang="en-US" sz="11200" dirty="0" err="1"/>
              <a:t>개인정보∙데이터</a:t>
            </a:r>
            <a:r>
              <a:rPr lang="ko-KR" altLang="en-US" sz="11200" dirty="0"/>
              <a:t> 처리 위치 확인 필요</a:t>
            </a:r>
            <a:r>
              <a:rPr lang="en-US" altLang="ko-KR" sz="11200" dirty="0"/>
              <a:t>(CSP</a:t>
            </a:r>
            <a:r>
              <a:rPr lang="ko-KR" altLang="en-US" sz="11200" dirty="0"/>
              <a:t>의 개인정보 국외이전 관련 위치 확인도 필요</a:t>
            </a:r>
            <a:r>
              <a:rPr lang="en-US" altLang="ko-KR" sz="11200" dirty="0"/>
              <a:t>)</a:t>
            </a:r>
          </a:p>
          <a:p>
            <a:pPr marL="982663" lvl="1" indent="-450850"/>
            <a:r>
              <a:rPr lang="ko-KR" altLang="en-US" sz="11200" dirty="0"/>
              <a:t>고객 </a:t>
            </a:r>
            <a:r>
              <a:rPr lang="ko-KR" altLang="en-US" sz="11200" dirty="0" err="1"/>
              <a:t>개인정보∙데이터</a:t>
            </a:r>
            <a:r>
              <a:rPr lang="ko-KR" altLang="en-US" sz="11200" dirty="0"/>
              <a:t> 보관</a:t>
            </a:r>
            <a:r>
              <a:rPr lang="en-US" altLang="ko-KR" sz="11200" dirty="0"/>
              <a:t>/</a:t>
            </a:r>
            <a:r>
              <a:rPr lang="ko-KR" altLang="en-US" sz="11200" dirty="0"/>
              <a:t>관리 정책 및 보관 위치</a:t>
            </a:r>
            <a:r>
              <a:rPr lang="en-US" altLang="ko-KR" sz="11200" dirty="0"/>
              <a:t>, </a:t>
            </a:r>
            <a:r>
              <a:rPr lang="ko-KR" altLang="en-US" sz="11200" dirty="0"/>
              <a:t>담당자 필요</a:t>
            </a:r>
            <a:r>
              <a:rPr lang="en-US" altLang="ko-KR" sz="11200" dirty="0"/>
              <a:t>.</a:t>
            </a:r>
          </a:p>
          <a:p>
            <a:pPr marL="982663" lvl="1" indent="-450850"/>
            <a:r>
              <a:rPr lang="ko-KR" altLang="en-US" sz="11200" dirty="0"/>
              <a:t>개인정보보호법 제</a:t>
            </a:r>
            <a:r>
              <a:rPr lang="en-US" altLang="ko-KR" sz="11200" dirty="0"/>
              <a:t>31</a:t>
            </a:r>
            <a:r>
              <a:rPr lang="ko-KR" altLang="en-US" sz="11200" dirty="0"/>
              <a:t>조</a:t>
            </a:r>
            <a:r>
              <a:rPr lang="en-US" altLang="ko-KR" sz="11200" dirty="0"/>
              <a:t>(</a:t>
            </a:r>
            <a:r>
              <a:rPr lang="ko-KR" altLang="en-US" sz="11200" dirty="0"/>
              <a:t>개인정보보호책임자의 지정</a:t>
            </a:r>
            <a:r>
              <a:rPr lang="en-US" altLang="ko-KR" sz="11200" dirty="0"/>
              <a:t>) 2</a:t>
            </a:r>
            <a:r>
              <a:rPr lang="ko-KR" altLang="en-US" sz="11200" dirty="0"/>
              <a:t>항의 내용 서류들</a:t>
            </a:r>
            <a:endParaRPr lang="en-US" altLang="ko-KR" sz="11200" dirty="0"/>
          </a:p>
          <a:p>
            <a:pPr marL="982663" lvl="1" indent="-450850"/>
            <a:r>
              <a:rPr lang="ko-KR" altLang="en-US" sz="11200" dirty="0"/>
              <a:t>암호화 대상 개인정보 종류</a:t>
            </a:r>
            <a:r>
              <a:rPr lang="en-US" altLang="ko-KR" sz="11200" dirty="0"/>
              <a:t>, </a:t>
            </a:r>
            <a:r>
              <a:rPr lang="ko-KR" altLang="en-US" sz="11200" dirty="0"/>
              <a:t>암호화 처리 여부</a:t>
            </a:r>
            <a:r>
              <a:rPr lang="en-US" altLang="ko-KR" sz="11200" dirty="0"/>
              <a:t>, </a:t>
            </a:r>
            <a:r>
              <a:rPr lang="ko-KR" altLang="en-US" sz="11200" dirty="0"/>
              <a:t>데이터 저장 위치</a:t>
            </a:r>
            <a:r>
              <a:rPr lang="en-US" altLang="ko-KR" sz="11200" dirty="0"/>
              <a:t>, </a:t>
            </a:r>
            <a:r>
              <a:rPr lang="ko-KR" altLang="en-US" sz="11200" dirty="0"/>
              <a:t>데이터 반환 및 폐기조치 관리대장 등</a:t>
            </a:r>
            <a:endParaRPr lang="en-US" altLang="ko-KR" sz="1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F0B4E0-2030-AEA2-E85F-9FD3500B7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2073154"/>
            <a:ext cx="5228988" cy="77185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2096611" y="5063428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85662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295400" y="2417942"/>
            <a:ext cx="7239000" cy="6770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2300" dirty="0"/>
              <a:t>안전한 코딩방법</a:t>
            </a:r>
            <a:endParaRPr lang="en-US" altLang="ko-KR" sz="12300" dirty="0"/>
          </a:p>
          <a:p>
            <a:pPr marL="900113" lvl="1" indent="-368300">
              <a:lnSpc>
                <a:spcPct val="120000"/>
              </a:lnSpc>
            </a:pPr>
            <a:r>
              <a:rPr lang="ko-KR" altLang="en-US" sz="9800" dirty="0"/>
              <a:t>점검 시기</a:t>
            </a:r>
            <a:r>
              <a:rPr lang="en-US" altLang="ko-KR" sz="9800" dirty="0"/>
              <a:t>/</a:t>
            </a:r>
            <a:r>
              <a:rPr lang="ko-KR" altLang="en-US" sz="9800" dirty="0"/>
              <a:t>도구</a:t>
            </a:r>
            <a:r>
              <a:rPr lang="en-US" altLang="ko-KR" sz="9800" dirty="0"/>
              <a:t>/</a:t>
            </a:r>
            <a:r>
              <a:rPr lang="ko-KR" altLang="en-US" sz="9800" dirty="0"/>
              <a:t>방법을 정의</a:t>
            </a:r>
            <a:endParaRPr lang="en-US" altLang="ko-KR" sz="9800" dirty="0"/>
          </a:p>
          <a:p>
            <a:pPr marL="900113" lvl="1" indent="-368300">
              <a:lnSpc>
                <a:spcPct val="120000"/>
              </a:lnSpc>
            </a:pPr>
            <a:r>
              <a:rPr lang="ko-KR" altLang="en-US" sz="9800" dirty="0"/>
              <a:t>점검 계획 및 결과</a:t>
            </a:r>
            <a:r>
              <a:rPr lang="en-US" altLang="ko-KR" sz="9800" dirty="0"/>
              <a:t>/</a:t>
            </a:r>
            <a:r>
              <a:rPr lang="ko-KR" altLang="en-US" sz="9800" dirty="0"/>
              <a:t>조치 등의 내용을 확인할 수 있어야 함</a:t>
            </a:r>
            <a:r>
              <a:rPr lang="en-US" altLang="ko-KR" sz="9800" dirty="0"/>
              <a:t>.</a:t>
            </a:r>
          </a:p>
          <a:p>
            <a:pPr marL="900113" lvl="1" indent="-368300">
              <a:lnSpc>
                <a:spcPct val="120000"/>
              </a:lnSpc>
            </a:pPr>
            <a:r>
              <a:rPr lang="ko-KR" altLang="en-US" sz="9800" dirty="0"/>
              <a:t>별도 운영시스템 없이 </a:t>
            </a:r>
            <a:r>
              <a:rPr lang="en-US" altLang="ko-KR" sz="9800" dirty="0"/>
              <a:t>CSP</a:t>
            </a:r>
            <a:r>
              <a:rPr lang="ko-KR" altLang="en-US" sz="9800" dirty="0"/>
              <a:t>의 운영관리 콘솔 이용시에는 제외 가능</a:t>
            </a:r>
            <a:endParaRPr lang="en-US" altLang="ko-KR" sz="9800" dirty="0"/>
          </a:p>
          <a:p>
            <a:pPr marL="900113" lvl="1" indent="-368300">
              <a:lnSpc>
                <a:spcPct val="120000"/>
              </a:lnSpc>
            </a:pPr>
            <a:r>
              <a:rPr lang="ko-KR" altLang="en-US" sz="9800" dirty="0" err="1"/>
              <a:t>시큐어</a:t>
            </a:r>
            <a:r>
              <a:rPr lang="ko-KR" altLang="en-US" sz="9800" dirty="0"/>
              <a:t> 코딩 점검 정책</a:t>
            </a:r>
            <a:r>
              <a:rPr lang="en-US" altLang="ko-KR" sz="9800" dirty="0"/>
              <a:t>/</a:t>
            </a:r>
            <a:r>
              <a:rPr lang="ko-KR" altLang="en-US" sz="9800" dirty="0"/>
              <a:t>계획서</a:t>
            </a:r>
            <a:endParaRPr lang="en-US" altLang="ko-KR" sz="9800" dirty="0"/>
          </a:p>
          <a:p>
            <a:pPr marL="900113" lvl="1" indent="-368300">
              <a:lnSpc>
                <a:spcPct val="120000"/>
              </a:lnSpc>
            </a:pPr>
            <a:r>
              <a:rPr lang="ko-KR" altLang="en-US" sz="9800" dirty="0" err="1"/>
              <a:t>시큐어</a:t>
            </a:r>
            <a:r>
              <a:rPr lang="ko-KR" altLang="en-US" sz="9800" dirty="0"/>
              <a:t> 코딩 점검 결과서</a:t>
            </a:r>
            <a:endParaRPr lang="en-US" altLang="ko-KR" sz="9800" dirty="0"/>
          </a:p>
          <a:p>
            <a:pPr marL="900113" lvl="1" indent="-368300">
              <a:lnSpc>
                <a:spcPct val="120000"/>
              </a:lnSpc>
            </a:pPr>
            <a:r>
              <a:rPr lang="ko-KR" altLang="en-US" sz="9800" dirty="0" err="1"/>
              <a:t>시큐어</a:t>
            </a:r>
            <a:r>
              <a:rPr lang="ko-KR" altLang="en-US" sz="9800" dirty="0"/>
              <a:t> 코딩 점검 조치 결과서 등</a:t>
            </a:r>
            <a:endParaRPr lang="en-US" altLang="ko-KR" sz="9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3C02A-0AA2-E550-1855-0D14D28CC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419648"/>
            <a:ext cx="8761712" cy="61448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1791811" y="4820928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40725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503992" y="2530743"/>
            <a:ext cx="8173408" cy="5748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8400" dirty="0"/>
              <a:t>취약점 점검 및 조치</a:t>
            </a:r>
            <a:endParaRPr lang="en-US" altLang="ko-KR" sz="8400" dirty="0"/>
          </a:p>
          <a:p>
            <a:pPr marL="982663" lvl="1" indent="-450850"/>
            <a:r>
              <a:rPr lang="ko-KR" altLang="en-US" sz="5900" dirty="0"/>
              <a:t>점검 시기</a:t>
            </a:r>
            <a:r>
              <a:rPr lang="en-US" altLang="ko-KR" sz="5900" dirty="0"/>
              <a:t>/</a:t>
            </a:r>
            <a:r>
              <a:rPr lang="ko-KR" altLang="en-US" sz="5900" dirty="0"/>
              <a:t>도구</a:t>
            </a:r>
            <a:r>
              <a:rPr lang="en-US" altLang="ko-KR" sz="5900" dirty="0"/>
              <a:t>/</a:t>
            </a:r>
            <a:r>
              <a:rPr lang="ko-KR" altLang="en-US" sz="5900" dirty="0"/>
              <a:t>방법을 정의</a:t>
            </a:r>
            <a:endParaRPr lang="en-US" altLang="ko-KR" sz="5900" dirty="0"/>
          </a:p>
          <a:p>
            <a:pPr marL="982663" lvl="1" indent="-450850"/>
            <a:r>
              <a:rPr lang="ko-KR" altLang="en-US" sz="5900" dirty="0"/>
              <a:t>주기적 점검계획 수립여부</a:t>
            </a:r>
            <a:endParaRPr lang="en-US" altLang="ko-KR" sz="5900" dirty="0"/>
          </a:p>
          <a:p>
            <a:pPr marL="982663" lvl="1" indent="-450850"/>
            <a:r>
              <a:rPr lang="ko-KR" altLang="en-US" sz="5900" dirty="0"/>
              <a:t>점검 계획 및 결과</a:t>
            </a:r>
            <a:r>
              <a:rPr lang="en-US" altLang="ko-KR" sz="5900" dirty="0"/>
              <a:t>/</a:t>
            </a:r>
            <a:r>
              <a:rPr lang="ko-KR" altLang="en-US" sz="5900" dirty="0"/>
              <a:t>조치 등의 내용을 확인할 수 있어야 함</a:t>
            </a:r>
            <a:r>
              <a:rPr lang="en-US" altLang="ko-KR" sz="5900" dirty="0"/>
              <a:t>.</a:t>
            </a:r>
          </a:p>
          <a:p>
            <a:pPr marL="982663" lvl="1" indent="-450850"/>
            <a:r>
              <a:rPr lang="ko-KR" altLang="en-US" sz="5900" dirty="0"/>
              <a:t>취약점 점검 계획서</a:t>
            </a:r>
            <a:r>
              <a:rPr lang="en-US" altLang="ko-KR" sz="5900" dirty="0"/>
              <a:t>, </a:t>
            </a:r>
            <a:r>
              <a:rPr lang="ko-KR" altLang="en-US" sz="5900" dirty="0"/>
              <a:t>취약점 점검 결과서</a:t>
            </a:r>
            <a:r>
              <a:rPr lang="en-US" altLang="ko-KR" sz="5900" dirty="0"/>
              <a:t>, </a:t>
            </a:r>
            <a:r>
              <a:rPr lang="ko-KR" altLang="en-US" sz="5900" dirty="0"/>
              <a:t>취약점 점검 결과 조치 계획서 등</a:t>
            </a:r>
            <a:endParaRPr lang="en-US" altLang="ko-KR" sz="59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1F6895-482D-F6B7-7093-FC39998B5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87" y="2056585"/>
            <a:ext cx="5845790" cy="77471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2325211" y="5068429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19740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171322" y="2290668"/>
            <a:ext cx="8429878" cy="6815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73050" indent="-177800"/>
            <a:r>
              <a:rPr lang="ko-KR" altLang="en-US" sz="9300" dirty="0" err="1"/>
              <a:t>가용률</a:t>
            </a:r>
            <a:endParaRPr lang="en-US" altLang="ko-KR" sz="9300" dirty="0"/>
          </a:p>
          <a:p>
            <a:pPr marL="804863" lvl="1" indent="-273050"/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IaaS, PaaS : 99.9% 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이상 </a:t>
            </a:r>
            <a:r>
              <a:rPr lang="ko-KR" altLang="en-US" sz="5100" b="0" i="0" dirty="0" err="1">
                <a:solidFill>
                  <a:srgbClr val="000000"/>
                </a:solidFill>
                <a:effectLst/>
              </a:rPr>
              <a:t>가용률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 보장정책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보상조건 포함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)</a:t>
            </a:r>
            <a:endParaRPr lang="en-US" altLang="ko-KR" sz="5100" dirty="0"/>
          </a:p>
          <a:p>
            <a:pPr marL="804863" lvl="1" indent="-273050"/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SaaS : 99.5% 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이상 </a:t>
            </a:r>
            <a:r>
              <a:rPr lang="ko-KR" altLang="en-US" sz="5100" b="0" i="0" dirty="0" err="1">
                <a:solidFill>
                  <a:srgbClr val="000000"/>
                </a:solidFill>
                <a:effectLst/>
              </a:rPr>
              <a:t>가용률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 보장정책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보상조건 포함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)</a:t>
            </a:r>
            <a:endParaRPr lang="en-US" altLang="ko-KR" sz="5100" dirty="0"/>
          </a:p>
          <a:p>
            <a:pPr marL="804863" lvl="1" indent="-273050"/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그 외 서비스 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5100" b="0" i="0" dirty="0" err="1">
                <a:solidFill>
                  <a:srgbClr val="000000"/>
                </a:solidFill>
                <a:effectLst/>
              </a:rPr>
              <a:t>가용률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 보장정책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5100" b="0" i="0" dirty="0">
                <a:solidFill>
                  <a:srgbClr val="000000"/>
                </a:solidFill>
                <a:effectLst/>
              </a:rPr>
              <a:t>보상조건 포함</a:t>
            </a:r>
            <a:r>
              <a:rPr lang="en-US" altLang="ko-KR" sz="5100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804863" lvl="1" indent="-273050"/>
            <a:r>
              <a:rPr lang="ko-KR" altLang="en-US" sz="5100" dirty="0">
                <a:solidFill>
                  <a:srgbClr val="000000"/>
                </a:solidFill>
              </a:rPr>
              <a:t>공공기관용 서비스 수준 협약서</a:t>
            </a:r>
            <a:r>
              <a:rPr lang="en-US" altLang="ko-KR" sz="5100" dirty="0">
                <a:solidFill>
                  <a:srgbClr val="000000"/>
                </a:solidFill>
              </a:rPr>
              <a:t>(SLA), </a:t>
            </a:r>
            <a:r>
              <a:rPr lang="ko-KR" altLang="en-US" sz="5100" dirty="0">
                <a:solidFill>
                  <a:srgbClr val="000000"/>
                </a:solidFill>
              </a:rPr>
              <a:t>공공기관용 서비스 이용약관</a:t>
            </a:r>
            <a:r>
              <a:rPr lang="en-US" altLang="ko-KR" sz="5100" dirty="0">
                <a:solidFill>
                  <a:srgbClr val="000000"/>
                </a:solidFill>
              </a:rPr>
              <a:t>, </a:t>
            </a:r>
            <a:r>
              <a:rPr lang="ko-KR" altLang="en-US" sz="5100" dirty="0">
                <a:solidFill>
                  <a:srgbClr val="000000"/>
                </a:solidFill>
              </a:rPr>
              <a:t>계약 업체</a:t>
            </a:r>
            <a:r>
              <a:rPr lang="en-US" altLang="ko-KR" sz="5100" dirty="0">
                <a:solidFill>
                  <a:srgbClr val="000000"/>
                </a:solidFill>
              </a:rPr>
              <a:t>(</a:t>
            </a:r>
            <a:r>
              <a:rPr lang="ko-KR" altLang="en-US" sz="5100" dirty="0">
                <a:solidFill>
                  <a:srgbClr val="000000"/>
                </a:solidFill>
              </a:rPr>
              <a:t>공공기관</a:t>
            </a:r>
            <a:r>
              <a:rPr lang="en-US" altLang="ko-KR" sz="5100" dirty="0">
                <a:solidFill>
                  <a:srgbClr val="000000"/>
                </a:solidFill>
              </a:rPr>
              <a:t>) </a:t>
            </a:r>
            <a:r>
              <a:rPr lang="ko-KR" altLang="en-US" sz="5100" dirty="0">
                <a:solidFill>
                  <a:srgbClr val="000000"/>
                </a:solidFill>
              </a:rPr>
              <a:t>운영보고서 등</a:t>
            </a:r>
            <a:endParaRPr lang="en-US" altLang="ko-KR" sz="5100" dirty="0">
              <a:solidFill>
                <a:srgbClr val="000000"/>
              </a:solidFill>
            </a:endParaRPr>
          </a:p>
          <a:p>
            <a:pPr marL="804863" lvl="1" indent="-273050"/>
            <a:r>
              <a:rPr lang="ko-KR" altLang="en-US" sz="5100" dirty="0">
                <a:solidFill>
                  <a:srgbClr val="000000"/>
                </a:solidFill>
              </a:rPr>
              <a:t>서비스 수준 협약서</a:t>
            </a:r>
            <a:r>
              <a:rPr lang="en-US" altLang="ko-KR" sz="5100" dirty="0">
                <a:solidFill>
                  <a:srgbClr val="000000"/>
                </a:solidFill>
              </a:rPr>
              <a:t>(SLA), </a:t>
            </a:r>
            <a:r>
              <a:rPr lang="ko-KR" altLang="en-US" sz="5100" dirty="0">
                <a:solidFill>
                  <a:srgbClr val="000000"/>
                </a:solidFill>
              </a:rPr>
              <a:t>서비스 이용 약관</a:t>
            </a:r>
            <a:r>
              <a:rPr lang="en-US" altLang="ko-KR" sz="5100" dirty="0">
                <a:solidFill>
                  <a:srgbClr val="000000"/>
                </a:solidFill>
              </a:rPr>
              <a:t>, </a:t>
            </a:r>
            <a:r>
              <a:rPr lang="ko-KR" altLang="en-US" sz="5100" dirty="0" err="1">
                <a:solidFill>
                  <a:srgbClr val="000000"/>
                </a:solidFill>
              </a:rPr>
              <a:t>가용률</a:t>
            </a:r>
            <a:r>
              <a:rPr lang="ko-KR" altLang="en-US" sz="5100" dirty="0">
                <a:solidFill>
                  <a:srgbClr val="000000"/>
                </a:solidFill>
              </a:rPr>
              <a:t> 관리 엑셀 문서</a:t>
            </a:r>
            <a:r>
              <a:rPr lang="en-US" altLang="ko-KR" sz="5100" dirty="0">
                <a:solidFill>
                  <a:srgbClr val="000000"/>
                </a:solidFill>
              </a:rPr>
              <a:t>(</a:t>
            </a:r>
            <a:r>
              <a:rPr lang="ko-KR" altLang="en-US" sz="5100" dirty="0">
                <a:solidFill>
                  <a:srgbClr val="000000"/>
                </a:solidFill>
              </a:rPr>
              <a:t>시스템 자료</a:t>
            </a:r>
            <a:r>
              <a:rPr lang="en-US" altLang="ko-KR" sz="5100" dirty="0">
                <a:solidFill>
                  <a:srgbClr val="000000"/>
                </a:solidFill>
              </a:rPr>
              <a:t>), </a:t>
            </a:r>
            <a:r>
              <a:rPr lang="ko-KR" altLang="en-US" sz="5100" dirty="0">
                <a:solidFill>
                  <a:srgbClr val="000000"/>
                </a:solidFill>
              </a:rPr>
              <a:t>서비스 운영 및 점검 보고서</a:t>
            </a:r>
            <a:r>
              <a:rPr lang="en-US" altLang="ko-KR" sz="5100" dirty="0">
                <a:solidFill>
                  <a:srgbClr val="000000"/>
                </a:solidFill>
              </a:rPr>
              <a:t>, </a:t>
            </a:r>
            <a:r>
              <a:rPr lang="ko-KR" altLang="en-US" sz="5100" dirty="0">
                <a:solidFill>
                  <a:srgbClr val="000000"/>
                </a:solidFill>
              </a:rPr>
              <a:t>서비스 보상 내역 및 보고서 등</a:t>
            </a:r>
            <a:endParaRPr lang="en-US" altLang="ko-KR" sz="5100" dirty="0">
              <a:solidFill>
                <a:srgbClr val="0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034E0-9305-32FA-4489-E3A927F3A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998898"/>
            <a:ext cx="6461662" cy="7618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2159270" y="4897128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4605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170185" y="2131000"/>
            <a:ext cx="8428554" cy="6458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355600" indent="-95250"/>
            <a:r>
              <a:rPr lang="ko-KR" altLang="en-US" sz="16000" dirty="0"/>
              <a:t>모니터링 정보</a:t>
            </a:r>
            <a:endParaRPr lang="en-US" altLang="ko-KR" sz="16000" dirty="0"/>
          </a:p>
          <a:p>
            <a:pPr marL="804863" lvl="1" indent="-177800">
              <a:lnSpc>
                <a:spcPct val="120000"/>
              </a:lnSpc>
            </a:pP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IaaS :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리소스 사용량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(CPU, Memory, Disk, Traffic),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장애정보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식별정보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장애시간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),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장애정보 </a:t>
            </a:r>
            <a:r>
              <a:rPr lang="ko-KR" altLang="en-US" sz="9600" b="0" i="0" dirty="0" err="1">
                <a:solidFill>
                  <a:srgbClr val="000000"/>
                </a:solidFill>
                <a:effectLst/>
              </a:rPr>
              <a:t>알림기능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이메일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SMS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등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), API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제공 여부 확인</a:t>
            </a:r>
            <a:endParaRPr lang="en-US" altLang="ko-KR" sz="9600" b="0" i="0" dirty="0">
              <a:solidFill>
                <a:srgbClr val="000000"/>
              </a:solidFill>
              <a:effectLst/>
            </a:endParaRPr>
          </a:p>
          <a:p>
            <a:pPr marL="804863" lvl="1" indent="-177800">
              <a:lnSpc>
                <a:spcPct val="120000"/>
              </a:lnSpc>
            </a:pP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PaaS : PaaS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모니터링 정보 확인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정보제공의 주체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역할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제공절차 확인</a:t>
            </a:r>
            <a:endParaRPr lang="en-US" altLang="ko-KR" sz="9600" b="0" i="0" dirty="0">
              <a:solidFill>
                <a:srgbClr val="000000"/>
              </a:solidFill>
              <a:effectLst/>
            </a:endParaRPr>
          </a:p>
          <a:p>
            <a:pPr marL="804863" lvl="1" indent="-177800">
              <a:lnSpc>
                <a:spcPct val="120000"/>
              </a:lnSpc>
            </a:pP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SaaS : SaaS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모니터링 정보 확인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정보제공의 주체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역할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제공절차 확인</a:t>
            </a:r>
            <a:endParaRPr lang="en-US" altLang="ko-KR" sz="9600" b="0" i="0" dirty="0">
              <a:solidFill>
                <a:srgbClr val="000000"/>
              </a:solidFill>
              <a:effectLst/>
            </a:endParaRPr>
          </a:p>
          <a:p>
            <a:pPr marL="804863" lvl="1" indent="-177800">
              <a:lnSpc>
                <a:spcPct val="120000"/>
              </a:lnSpc>
            </a:pP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그 외 서비스 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리소스 사용량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장애정보</a:t>
            </a:r>
            <a:r>
              <a:rPr lang="en-US" altLang="ko-KR" sz="9600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장애정보 </a:t>
            </a:r>
            <a:r>
              <a:rPr lang="ko-KR" altLang="en-US" sz="9600" b="0" i="0" dirty="0" err="1">
                <a:solidFill>
                  <a:srgbClr val="000000"/>
                </a:solidFill>
                <a:effectLst/>
              </a:rPr>
              <a:t>알림기능</a:t>
            </a:r>
            <a:r>
              <a:rPr lang="ko-KR" altLang="en-US" sz="9600" b="0" i="0" dirty="0">
                <a:solidFill>
                  <a:srgbClr val="000000"/>
                </a:solidFill>
                <a:effectLst/>
              </a:rPr>
              <a:t> 등 모니터링 정보 제공절차</a:t>
            </a:r>
            <a:endParaRPr lang="en-US" altLang="ko-KR" sz="9600" b="0" i="0" dirty="0">
              <a:solidFill>
                <a:srgbClr val="000000"/>
              </a:solidFill>
              <a:effectLst/>
            </a:endParaRPr>
          </a:p>
          <a:p>
            <a:pPr marL="804863" lvl="1" indent="-177800">
              <a:lnSpc>
                <a:spcPct val="120000"/>
              </a:lnSpc>
            </a:pPr>
            <a:r>
              <a:rPr lang="ko-KR" altLang="en-US" sz="9600" dirty="0">
                <a:solidFill>
                  <a:srgbClr val="000000"/>
                </a:solidFill>
              </a:rPr>
              <a:t>서비스 모니터링 매뉴얼</a:t>
            </a:r>
            <a:r>
              <a:rPr lang="en-US" altLang="ko-KR" sz="9600" dirty="0">
                <a:solidFill>
                  <a:srgbClr val="000000"/>
                </a:solidFill>
              </a:rPr>
              <a:t>(</a:t>
            </a:r>
            <a:r>
              <a:rPr lang="ko-KR" altLang="en-US" sz="9600" dirty="0">
                <a:solidFill>
                  <a:srgbClr val="000000"/>
                </a:solidFill>
              </a:rPr>
              <a:t>측정항목</a:t>
            </a:r>
            <a:r>
              <a:rPr lang="en-US" altLang="ko-KR" sz="9600" dirty="0">
                <a:solidFill>
                  <a:srgbClr val="000000"/>
                </a:solidFill>
              </a:rPr>
              <a:t>, </a:t>
            </a:r>
            <a:r>
              <a:rPr lang="ko-KR" altLang="en-US" sz="9600" dirty="0" err="1">
                <a:solidFill>
                  <a:srgbClr val="000000"/>
                </a:solidFill>
              </a:rPr>
              <a:t>알림설정</a:t>
            </a:r>
            <a:r>
              <a:rPr lang="ko-KR" altLang="en-US" sz="9600" dirty="0">
                <a:solidFill>
                  <a:srgbClr val="000000"/>
                </a:solidFill>
              </a:rPr>
              <a:t> 포함</a:t>
            </a:r>
            <a:r>
              <a:rPr lang="en-US" altLang="ko-KR" sz="9600" dirty="0">
                <a:solidFill>
                  <a:srgbClr val="000000"/>
                </a:solidFill>
              </a:rPr>
              <a:t>), </a:t>
            </a:r>
            <a:r>
              <a:rPr lang="ko-KR" altLang="en-US" sz="9600" dirty="0">
                <a:solidFill>
                  <a:srgbClr val="000000"/>
                </a:solidFill>
              </a:rPr>
              <a:t>서비스 모니터링 </a:t>
            </a:r>
            <a:r>
              <a:rPr lang="en-US" altLang="ko-KR" sz="9600" dirty="0">
                <a:solidFill>
                  <a:srgbClr val="000000"/>
                </a:solidFill>
              </a:rPr>
              <a:t>API </a:t>
            </a:r>
            <a:r>
              <a:rPr lang="ko-KR" altLang="en-US" sz="9600" dirty="0">
                <a:solidFill>
                  <a:srgbClr val="000000"/>
                </a:solidFill>
              </a:rPr>
              <a:t>매뉴얼</a:t>
            </a:r>
            <a:r>
              <a:rPr lang="en-US" altLang="ko-KR" sz="9600" dirty="0">
                <a:solidFill>
                  <a:srgbClr val="000000"/>
                </a:solidFill>
              </a:rPr>
              <a:t>(</a:t>
            </a:r>
            <a:r>
              <a:rPr lang="ko-KR" altLang="en-US" sz="9600" dirty="0">
                <a:solidFill>
                  <a:srgbClr val="000000"/>
                </a:solidFill>
              </a:rPr>
              <a:t>개발자 가이드</a:t>
            </a:r>
            <a:r>
              <a:rPr lang="en-US" altLang="ko-KR" sz="9600" dirty="0">
                <a:solidFill>
                  <a:srgbClr val="000000"/>
                </a:solidFill>
              </a:rPr>
              <a:t>), </a:t>
            </a:r>
            <a:r>
              <a:rPr lang="ko-KR" altLang="en-US" sz="9600" dirty="0">
                <a:solidFill>
                  <a:srgbClr val="000000"/>
                </a:solidFill>
              </a:rPr>
              <a:t>서비스 모니터링 운영 보고서 등</a:t>
            </a:r>
            <a:endParaRPr lang="en-US" altLang="ko-KR" sz="9600" dirty="0">
              <a:solidFill>
                <a:srgbClr val="000000"/>
              </a:solidFill>
            </a:endParaRPr>
          </a:p>
          <a:p>
            <a:pPr marL="804863" lvl="1" indent="-177800">
              <a:lnSpc>
                <a:spcPct val="120000"/>
              </a:lnSpc>
            </a:pPr>
            <a:r>
              <a:rPr lang="ko-KR" altLang="en-US" sz="9600" dirty="0">
                <a:solidFill>
                  <a:srgbClr val="000000"/>
                </a:solidFill>
              </a:rPr>
              <a:t>모니터링 및 이벤트 관리 화면</a:t>
            </a:r>
            <a:r>
              <a:rPr lang="en-US" altLang="ko-KR" sz="9600" dirty="0">
                <a:solidFill>
                  <a:srgbClr val="000000"/>
                </a:solidFill>
              </a:rPr>
              <a:t>, </a:t>
            </a:r>
            <a:r>
              <a:rPr lang="ko-KR" altLang="en-US" sz="9600" dirty="0">
                <a:solidFill>
                  <a:srgbClr val="000000"/>
                </a:solidFill>
              </a:rPr>
              <a:t>모니터링 매뉴얼</a:t>
            </a:r>
            <a:r>
              <a:rPr lang="en-US" altLang="ko-KR" sz="9600" dirty="0">
                <a:solidFill>
                  <a:srgbClr val="000000"/>
                </a:solidFill>
              </a:rPr>
              <a:t>, </a:t>
            </a:r>
            <a:r>
              <a:rPr lang="ko-KR" altLang="en-US" sz="9600" dirty="0">
                <a:solidFill>
                  <a:srgbClr val="000000"/>
                </a:solidFill>
              </a:rPr>
              <a:t>리소스 및 이벤트</a:t>
            </a:r>
            <a:r>
              <a:rPr lang="en-US" altLang="ko-KR" sz="9600" dirty="0">
                <a:solidFill>
                  <a:srgbClr val="000000"/>
                </a:solidFill>
              </a:rPr>
              <a:t>(</a:t>
            </a:r>
            <a:r>
              <a:rPr lang="ko-KR" altLang="en-US" sz="9600" dirty="0">
                <a:solidFill>
                  <a:srgbClr val="000000"/>
                </a:solidFill>
              </a:rPr>
              <a:t>장애</a:t>
            </a:r>
            <a:r>
              <a:rPr lang="en-US" altLang="ko-KR" sz="9600" dirty="0">
                <a:solidFill>
                  <a:srgbClr val="000000"/>
                </a:solidFill>
              </a:rPr>
              <a:t>) </a:t>
            </a:r>
            <a:r>
              <a:rPr lang="ko-KR" altLang="en-US" sz="9600" dirty="0">
                <a:solidFill>
                  <a:srgbClr val="000000"/>
                </a:solidFill>
              </a:rPr>
              <a:t>등급 설정 매뉴얼</a:t>
            </a:r>
            <a:r>
              <a:rPr lang="en-US" altLang="ko-KR" sz="9600" dirty="0">
                <a:solidFill>
                  <a:srgbClr val="000000"/>
                </a:solidFill>
              </a:rPr>
              <a:t>, </a:t>
            </a:r>
            <a:r>
              <a:rPr lang="ko-KR" altLang="en-US" sz="9600" dirty="0">
                <a:solidFill>
                  <a:srgbClr val="000000"/>
                </a:solidFill>
              </a:rPr>
              <a:t>모니터링 운영 보고서 등</a:t>
            </a:r>
            <a:endParaRPr lang="en-US" altLang="ko-KR" sz="9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8C3652-6B40-098C-88CF-3CAE891DB7FB}"/>
              </a:ext>
            </a:extLst>
          </p:cNvPr>
          <p:cNvGrpSpPr/>
          <p:nvPr/>
        </p:nvGrpSpPr>
        <p:grpSpPr>
          <a:xfrm>
            <a:off x="9677400" y="2417528"/>
            <a:ext cx="7673730" cy="6540097"/>
            <a:chOff x="9393611" y="2324645"/>
            <a:chExt cx="7673730" cy="65400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A5AFD75-DF05-CC9C-3556-12F8E53B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611" y="2324645"/>
              <a:ext cx="7673729" cy="3254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9453B0-674B-58FA-295D-A285489E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612" y="5511163"/>
              <a:ext cx="7673729" cy="33535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01CE25-0E50-D999-2210-7FA1755EB1D3}"/>
              </a:ext>
            </a:extLst>
          </p:cNvPr>
          <p:cNvSpPr txBox="1"/>
          <p:nvPr/>
        </p:nvSpPr>
        <p:spPr>
          <a:xfrm rot="19937704">
            <a:off x="12096610" y="5123513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473085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179902" y="2476500"/>
            <a:ext cx="7573698" cy="6629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95250" indent="82550"/>
            <a:r>
              <a:rPr lang="ko-KR" altLang="en-US" sz="16000" dirty="0"/>
              <a:t>백업 및 복구 정책</a:t>
            </a:r>
            <a:endParaRPr lang="en-US" altLang="ko-KR" sz="16000" dirty="0"/>
          </a:p>
          <a:p>
            <a:pPr marL="623888" lvl="1" indent="-260350">
              <a:lnSpc>
                <a:spcPct val="120000"/>
              </a:lnSpc>
            </a:pPr>
            <a:r>
              <a:rPr lang="ko-KR" altLang="en-US" sz="11200" dirty="0"/>
              <a:t>장애대응체계 및 </a:t>
            </a:r>
            <a:r>
              <a:rPr lang="ko-KR" altLang="en-US" sz="11200" dirty="0" err="1"/>
              <a:t>백업∙복구</a:t>
            </a:r>
            <a:r>
              <a:rPr lang="ko-KR" altLang="en-US" sz="11200" dirty="0"/>
              <a:t> 정책</a:t>
            </a:r>
            <a:r>
              <a:rPr lang="en-US" altLang="ko-KR" sz="11200" dirty="0"/>
              <a:t>(</a:t>
            </a:r>
            <a:r>
              <a:rPr lang="ko-KR" altLang="en-US" sz="11200" dirty="0"/>
              <a:t>백업주기</a:t>
            </a:r>
            <a:r>
              <a:rPr lang="en-US" altLang="ko-KR" sz="11200" dirty="0"/>
              <a:t>, </a:t>
            </a:r>
            <a:r>
              <a:rPr lang="ko-KR" altLang="en-US" sz="11200" dirty="0"/>
              <a:t>백업시간</a:t>
            </a:r>
            <a:r>
              <a:rPr lang="en-US" altLang="ko-KR" sz="11200" dirty="0"/>
              <a:t>, </a:t>
            </a:r>
            <a:r>
              <a:rPr lang="ko-KR" altLang="en-US" sz="11200" dirty="0"/>
              <a:t>백업방법</a:t>
            </a:r>
            <a:r>
              <a:rPr lang="en-US" altLang="ko-KR" sz="11200" dirty="0"/>
              <a:t>(</a:t>
            </a:r>
            <a:r>
              <a:rPr lang="ko-KR" altLang="en-US" sz="11200" dirty="0"/>
              <a:t>유형</a:t>
            </a:r>
            <a:r>
              <a:rPr lang="en-US" altLang="ko-KR" sz="11200" dirty="0"/>
              <a:t>), </a:t>
            </a:r>
            <a:r>
              <a:rPr lang="ko-KR" altLang="en-US" sz="11200" dirty="0"/>
              <a:t>백업대상 및 범위</a:t>
            </a:r>
            <a:r>
              <a:rPr lang="en-US" altLang="ko-KR" sz="11200" dirty="0"/>
              <a:t>, </a:t>
            </a:r>
            <a:r>
              <a:rPr lang="ko-KR" altLang="en-US" sz="11200" dirty="0"/>
              <a:t>보관장소</a:t>
            </a:r>
            <a:r>
              <a:rPr lang="en-US" altLang="ko-KR" sz="11200" dirty="0"/>
              <a:t>, </a:t>
            </a:r>
            <a:r>
              <a:rPr lang="ko-KR" altLang="en-US" sz="11200" dirty="0"/>
              <a:t>보관기간</a:t>
            </a:r>
            <a:r>
              <a:rPr lang="en-US" altLang="ko-KR" sz="11200" dirty="0"/>
              <a:t>), </a:t>
            </a:r>
            <a:r>
              <a:rPr lang="ko-KR" altLang="en-US" sz="11200" dirty="0"/>
              <a:t>데이터 폐기</a:t>
            </a:r>
            <a:r>
              <a:rPr lang="en-US" altLang="ko-KR" sz="11200" dirty="0"/>
              <a:t>, </a:t>
            </a:r>
            <a:r>
              <a:rPr lang="ko-KR" altLang="en-US" sz="11200" dirty="0"/>
              <a:t>추가 과금 여부 및 과금 시 가격정책</a:t>
            </a:r>
            <a:endParaRPr lang="en-US" altLang="ko-KR" sz="11200" dirty="0"/>
          </a:p>
          <a:p>
            <a:pPr marL="623888" lvl="1" indent="-260350">
              <a:lnSpc>
                <a:spcPct val="120000"/>
              </a:lnSpc>
            </a:pPr>
            <a:r>
              <a:rPr lang="ko-KR" altLang="en-US" sz="11200" dirty="0"/>
              <a:t>중개사업자로서 공급 및 기술지원확약서의 내용을 기반으로 동일한 정책 내용 수립 필요</a:t>
            </a:r>
            <a:endParaRPr lang="en-US" altLang="ko-KR" sz="11200" dirty="0"/>
          </a:p>
          <a:p>
            <a:pPr marL="623888" lvl="1" indent="-260350">
              <a:lnSpc>
                <a:spcPct val="120000"/>
              </a:lnSpc>
            </a:pPr>
            <a:r>
              <a:rPr lang="ko-KR" altLang="en-US" sz="11200" dirty="0"/>
              <a:t>장애 대응 매뉴얼</a:t>
            </a:r>
            <a:r>
              <a:rPr lang="en-US" altLang="ko-KR" sz="11200" dirty="0"/>
              <a:t>, </a:t>
            </a:r>
            <a:r>
              <a:rPr lang="ko-KR" altLang="en-US" sz="11200" dirty="0"/>
              <a:t>장애 관리 지침서</a:t>
            </a:r>
            <a:r>
              <a:rPr lang="en-US" altLang="ko-KR" sz="11200" dirty="0"/>
              <a:t>, </a:t>
            </a:r>
            <a:r>
              <a:rPr lang="ko-KR" altLang="en-US" sz="11200" dirty="0"/>
              <a:t>서비스 연속성 관리 지침</a:t>
            </a:r>
            <a:r>
              <a:rPr lang="en-US" altLang="ko-KR" sz="11200" dirty="0"/>
              <a:t>, </a:t>
            </a:r>
            <a:r>
              <a:rPr lang="ko-KR" altLang="en-US" sz="11200" dirty="0"/>
              <a:t>장애 보고서</a:t>
            </a:r>
            <a:r>
              <a:rPr lang="en-US" altLang="ko-KR" sz="11200" dirty="0"/>
              <a:t>, </a:t>
            </a:r>
            <a:r>
              <a:rPr lang="ko-KR" altLang="en-US" sz="11200" dirty="0"/>
              <a:t>백업 및 복구 매뉴얼</a:t>
            </a:r>
            <a:r>
              <a:rPr lang="en-US" altLang="ko-KR" sz="11200" dirty="0"/>
              <a:t>, </a:t>
            </a:r>
            <a:r>
              <a:rPr lang="ko-KR" altLang="en-US" sz="11200" dirty="0"/>
              <a:t>백업 및 복구 관리 대장</a:t>
            </a:r>
            <a:r>
              <a:rPr lang="en-US" altLang="ko-KR" sz="11200" dirty="0"/>
              <a:t>, </a:t>
            </a:r>
            <a:r>
              <a:rPr lang="ko-KR" altLang="en-US" sz="11200" dirty="0"/>
              <a:t>백업 및 복구 서비스 운영 보고서</a:t>
            </a:r>
            <a:r>
              <a:rPr lang="en-US" altLang="ko-KR" sz="11200" dirty="0"/>
              <a:t>, DR </a:t>
            </a:r>
            <a:r>
              <a:rPr lang="ko-KR" altLang="en-US" sz="11200" dirty="0"/>
              <a:t>매뉴얼 등</a:t>
            </a:r>
            <a:endParaRPr lang="en-US" altLang="ko-KR" sz="1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36962C-6777-28FB-411E-7853FDD23927}"/>
              </a:ext>
            </a:extLst>
          </p:cNvPr>
          <p:cNvGrpSpPr/>
          <p:nvPr/>
        </p:nvGrpSpPr>
        <p:grpSpPr>
          <a:xfrm>
            <a:off x="9677400" y="2324100"/>
            <a:ext cx="7010400" cy="7216924"/>
            <a:chOff x="9723046" y="2490427"/>
            <a:chExt cx="6496028" cy="68350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AD4433-D3D6-F8B6-D0D1-252104C71DD2}"/>
                </a:ext>
              </a:extLst>
            </p:cNvPr>
            <p:cNvGrpSpPr/>
            <p:nvPr/>
          </p:nvGrpSpPr>
          <p:grpSpPr>
            <a:xfrm>
              <a:off x="9727596" y="6030098"/>
              <a:ext cx="6491478" cy="3295330"/>
              <a:chOff x="10077648" y="5397822"/>
              <a:chExt cx="6496029" cy="329533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50061E0-1253-3595-A0D7-200B95E1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7648" y="5397822"/>
                <a:ext cx="6496028" cy="16493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227CE13-64BC-0C27-086A-B7A60EEAF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77648" y="7043770"/>
                <a:ext cx="6496029" cy="16493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FA1A0F0-FCE2-D7D0-2354-B6665D4C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3046" y="2490427"/>
              <a:ext cx="6496027" cy="35396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A8A6F2-73D9-5B4A-57F5-B7623D36759A}"/>
              </a:ext>
            </a:extLst>
          </p:cNvPr>
          <p:cNvSpPr txBox="1"/>
          <p:nvPr/>
        </p:nvSpPr>
        <p:spPr>
          <a:xfrm rot="19937704">
            <a:off x="11620498" y="5139031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49554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76325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전문계약 제도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01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181100" y="2023174"/>
            <a:ext cx="16505992" cy="7145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39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</a:t>
            </a:r>
            <a:endParaRPr lang="en-US" altLang="ko-KR" sz="39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 algn="l">
              <a:spcBef>
                <a:spcPts val="1000"/>
              </a:spcBef>
            </a:pP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클라우드컴퓨팅서비스</a:t>
            </a:r>
            <a:endParaRPr lang="en-US" altLang="ko-KR" sz="35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lvl="1" algn="l">
              <a:spcBef>
                <a:spcPts val="1000"/>
              </a:spcBef>
            </a:pPr>
            <a:r>
              <a:rPr lang="ko-KR" altLang="en-US" sz="35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클라우드컴퓨팅서비스를</a:t>
            </a: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지원하는 서비스</a:t>
            </a:r>
            <a:r>
              <a:rPr lang="en-US" altLang="ko-KR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지원서비스</a:t>
            </a:r>
            <a:r>
              <a:rPr lang="en-US" altLang="ko-KR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1257300" lvl="2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 지원서비스</a:t>
            </a:r>
            <a:endParaRPr lang="en-US" altLang="ko-KR" sz="28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257300" lvl="2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컨설팅서비스</a:t>
            </a:r>
            <a:endParaRPr lang="en-US" altLang="ko-KR" sz="28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257300" lvl="2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운영관리서비스</a:t>
            </a:r>
            <a:endParaRPr lang="en-US" altLang="ko-KR" sz="28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257300" lvl="2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마이그레이션서비스</a:t>
            </a:r>
            <a:endParaRPr lang="en-US" altLang="ko-KR" sz="28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lvl="1" algn="l">
              <a:spcBef>
                <a:spcPts val="1000"/>
              </a:spcBef>
            </a:pP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지능정보기술 등 다른 </a:t>
            </a:r>
            <a:r>
              <a:rPr lang="ko-KR" altLang="en-US" sz="35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기술∙서비스와</a:t>
            </a: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35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클라우드컴퓨팅기술을</a:t>
            </a: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융합한 서비스</a:t>
            </a:r>
            <a:r>
              <a:rPr lang="en-US" altLang="ko-KR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5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융합서비스</a:t>
            </a:r>
            <a:r>
              <a:rPr lang="en-US" altLang="ko-KR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</a:p>
          <a:p>
            <a:pPr lvl="1" algn="l"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l">
              <a:spcBef>
                <a:spcPts val="1000"/>
              </a:spcBef>
            </a:pPr>
            <a:r>
              <a:rPr lang="en-US" altLang="ko-KR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※ </a:t>
            </a:r>
            <a:r>
              <a:rPr lang="ko-KR" altLang="en-US" sz="26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클라우드컴퓨팅</a:t>
            </a:r>
            <a:r>
              <a:rPr lang="ko-KR" altLang="en-US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발전 및 이용자 보호에 관한 법률 제 </a:t>
            </a:r>
            <a:r>
              <a:rPr lang="en-US" altLang="ko-KR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</a:t>
            </a:r>
            <a:r>
              <a:rPr lang="ko-KR" altLang="en-US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6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국가기관등의</a:t>
            </a:r>
            <a:r>
              <a:rPr lang="ko-KR" altLang="en-US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클라우드컴퓨팅서비스 이용 촉진</a:t>
            </a:r>
            <a:r>
              <a:rPr lang="en-US" altLang="ko-KR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</a:t>
            </a:r>
            <a:r>
              <a:rPr lang="en-US" altLang="ko-KR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26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</a:t>
            </a:r>
            <a:endParaRPr lang="en-US" altLang="ko-KR" sz="2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4CE8D0-52D0-4FEF-7CA9-1E644D80D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128508"/>
            <a:ext cx="5538704" cy="74847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7107B-D954-1F51-0CCD-94402D865455}"/>
              </a:ext>
            </a:extLst>
          </p:cNvPr>
          <p:cNvSpPr txBox="1"/>
          <p:nvPr/>
        </p:nvSpPr>
        <p:spPr>
          <a:xfrm rot="19937704">
            <a:off x="10953611" y="5219137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C68AAED-4D31-44D1-947C-9BB4B023FA45}"/>
              </a:ext>
            </a:extLst>
          </p:cNvPr>
          <p:cNvSpPr txBox="1">
            <a:spLocks/>
          </p:cNvSpPr>
          <p:nvPr/>
        </p:nvSpPr>
        <p:spPr>
          <a:xfrm>
            <a:off x="2362200" y="2247900"/>
            <a:ext cx="6354498" cy="6629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449263" indent="-449263">
              <a:buFont typeface="Wingdings" panose="05000000000000000000" pitchFamily="2" charset="2"/>
              <a:buChar char="ü"/>
            </a:pPr>
            <a:r>
              <a:rPr lang="ko-KR" altLang="en-US" sz="3500" dirty="0"/>
              <a:t>조직 ∙인력 구성현황</a:t>
            </a:r>
            <a:endParaRPr lang="en-US" altLang="ko-KR" sz="3500" dirty="0"/>
          </a:p>
          <a:p>
            <a:pPr marL="627063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가용률</a:t>
            </a:r>
            <a:r>
              <a:rPr lang="en-US" altLang="ko-KR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운영안정성</a:t>
            </a:r>
            <a:r>
              <a:rPr lang="en-US" altLang="ko-KR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지원체계를 유지하기 위한 담당조직</a:t>
            </a:r>
            <a:endParaRPr lang="en-US" altLang="ko-KR" sz="3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7063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담당인력</a:t>
            </a:r>
            <a:endParaRPr lang="en-US" altLang="ko-KR" sz="3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7063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담당업무</a:t>
            </a:r>
            <a:endParaRPr lang="en-US" altLang="ko-KR" sz="3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7063" indent="-2635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상호조직간 프로세스 및 연관관계</a:t>
            </a:r>
            <a:endParaRPr lang="en-US" altLang="ko-KR" sz="3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449263" indent="-449263">
              <a:buFont typeface="Wingdings" panose="05000000000000000000" pitchFamily="2" charset="2"/>
              <a:buChar char="ü"/>
            </a:pPr>
            <a:r>
              <a:rPr lang="ko-KR" altLang="en-US" sz="3500" dirty="0"/>
              <a:t>업무 수행 관련 자격 보유 관리</a:t>
            </a:r>
            <a:endParaRPr lang="en-US" altLang="ko-KR" sz="3500" dirty="0"/>
          </a:p>
          <a:p>
            <a:pPr marL="449263" indent="-449263">
              <a:buFont typeface="Wingdings" panose="05000000000000000000" pitchFamily="2" charset="2"/>
              <a:buChar char="ü"/>
            </a:pPr>
            <a:r>
              <a:rPr lang="ko-KR" altLang="en-US" sz="3500" dirty="0"/>
              <a:t>교육 이수</a:t>
            </a:r>
            <a:endParaRPr lang="en-US" altLang="ko-KR" sz="3500" dirty="0"/>
          </a:p>
          <a:p>
            <a:pPr marL="449263" indent="-449263">
              <a:buFont typeface="Wingdings" panose="05000000000000000000" pitchFamily="2" charset="2"/>
              <a:buChar char="ü"/>
            </a:pPr>
            <a:r>
              <a:rPr lang="ko-KR" altLang="en-US" sz="3500" dirty="0"/>
              <a:t>수행 경험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3642923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09" y="2213980"/>
            <a:ext cx="5516298" cy="4050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3600" dirty="0"/>
              <a:t>이용자 지원체계</a:t>
            </a:r>
            <a:endParaRPr lang="en-US" altLang="ko-KR" sz="3600" dirty="0"/>
          </a:p>
          <a:p>
            <a:pPr marL="627063" indent="-2714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이용자 매뉴얼</a:t>
            </a:r>
            <a:endParaRPr lang="en-US" altLang="ko-KR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7063" indent="-2714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교육자료</a:t>
            </a:r>
            <a:endParaRPr lang="en-US" altLang="ko-KR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7063" indent="-2714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업그레이드 계획</a:t>
            </a:r>
            <a:endParaRPr lang="en-US" altLang="ko-KR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27063" indent="-27146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이전 시 지원 계획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2A60CC-01D0-90F0-181D-52C1F9C4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229427"/>
            <a:ext cx="6934200" cy="36717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F3748D-39A7-36D3-74A7-0548E06AA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771101"/>
            <a:ext cx="6934200" cy="3410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91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358393" y="2198913"/>
            <a:ext cx="7268898" cy="662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4600" dirty="0"/>
              <a:t>고객대응 관리체계</a:t>
            </a:r>
            <a:endParaRPr lang="en-US" altLang="ko-KR" sz="8000" dirty="0"/>
          </a:p>
          <a:p>
            <a:pPr marL="623888" lvl="1" indent="-260350">
              <a:lnSpc>
                <a:spcPct val="100000"/>
              </a:lnSpc>
            </a:pPr>
            <a:r>
              <a:rPr lang="ko-KR" altLang="en-US" sz="2800" dirty="0"/>
              <a:t>고객의견 수렴채널</a:t>
            </a:r>
            <a:r>
              <a:rPr lang="en-US" altLang="ko-KR" sz="2800" dirty="0"/>
              <a:t>(FAQ, </a:t>
            </a:r>
            <a:r>
              <a:rPr lang="ko-KR" altLang="en-US" sz="2800" dirty="0"/>
              <a:t>온라인 </a:t>
            </a:r>
            <a:r>
              <a:rPr lang="ko-KR" altLang="en-US" sz="2800" dirty="0" err="1"/>
              <a:t>헬프</a:t>
            </a:r>
            <a:r>
              <a:rPr lang="en-US" altLang="ko-KR" sz="2800" dirty="0"/>
              <a:t>, </a:t>
            </a:r>
            <a:r>
              <a:rPr lang="ko-KR" altLang="en-US" sz="2800" dirty="0"/>
              <a:t>고객센터 운영여부 등</a:t>
            </a:r>
            <a:r>
              <a:rPr lang="en-US" altLang="ko-KR" sz="2800" dirty="0"/>
              <a:t>)</a:t>
            </a:r>
          </a:p>
          <a:p>
            <a:pPr marL="623888" lvl="1" indent="-260350">
              <a:lnSpc>
                <a:spcPct val="100000"/>
              </a:lnSpc>
            </a:pPr>
            <a:r>
              <a:rPr lang="ko-KR" altLang="en-US" sz="2800" dirty="0"/>
              <a:t>고객의견 수렴조직</a:t>
            </a:r>
            <a:r>
              <a:rPr lang="en-US" altLang="ko-KR" sz="2800" dirty="0"/>
              <a:t>(</a:t>
            </a:r>
            <a:r>
              <a:rPr lang="ko-KR" altLang="en-US" sz="2800" dirty="0"/>
              <a:t>담당조직</a:t>
            </a:r>
            <a:r>
              <a:rPr lang="en-US" altLang="ko-KR" sz="2800" dirty="0"/>
              <a:t>, </a:t>
            </a:r>
            <a:r>
              <a:rPr lang="ko-KR" altLang="en-US" sz="2800" dirty="0"/>
              <a:t>담당자</a:t>
            </a:r>
            <a:r>
              <a:rPr lang="en-US" altLang="ko-KR" sz="2800" dirty="0"/>
              <a:t>, </a:t>
            </a:r>
            <a:r>
              <a:rPr lang="ko-KR" altLang="en-US" sz="2800" dirty="0"/>
              <a:t>연락처</a:t>
            </a:r>
            <a:r>
              <a:rPr lang="en-US" altLang="ko-KR" sz="2800" dirty="0"/>
              <a:t>)</a:t>
            </a:r>
          </a:p>
          <a:p>
            <a:pPr marL="623888" lvl="1" indent="-260350">
              <a:lnSpc>
                <a:spcPct val="100000"/>
              </a:lnSpc>
            </a:pPr>
            <a:r>
              <a:rPr lang="ko-KR" altLang="en-US" sz="2800" dirty="0"/>
              <a:t>기술지원조직 운영여부</a:t>
            </a:r>
            <a:r>
              <a:rPr lang="en-US" altLang="ko-KR" sz="2800" dirty="0"/>
              <a:t> </a:t>
            </a:r>
            <a:r>
              <a:rPr lang="ko-KR" altLang="en-US" sz="2800" dirty="0"/>
              <a:t>및 내부처리절차</a:t>
            </a:r>
            <a:endParaRPr lang="en-US" altLang="ko-KR" sz="2800" dirty="0"/>
          </a:p>
          <a:p>
            <a:pPr marL="623888" lvl="1" indent="-260350">
              <a:lnSpc>
                <a:spcPct val="100000"/>
              </a:lnSpc>
            </a:pPr>
            <a:r>
              <a:rPr lang="ko-KR" altLang="en-US" sz="2800" dirty="0"/>
              <a:t>고객 피드백 절차 등 대응절차</a:t>
            </a:r>
            <a:endParaRPr lang="en-US" altLang="ko-KR" sz="2800" dirty="0"/>
          </a:p>
          <a:p>
            <a:pPr marL="623888" lvl="1" indent="-260350">
              <a:lnSpc>
                <a:spcPct val="100000"/>
              </a:lnSpc>
            </a:pPr>
            <a:r>
              <a:rPr lang="ko-KR" altLang="en-US" sz="2800" dirty="0"/>
              <a:t>고객 요구사항 피드백 처리 대장 및 이력 관리문서</a:t>
            </a:r>
            <a:r>
              <a:rPr lang="en-US" altLang="ko-KR" sz="2800" dirty="0"/>
              <a:t>, </a:t>
            </a:r>
            <a:r>
              <a:rPr lang="ko-KR" altLang="en-US" sz="2800" dirty="0"/>
              <a:t>문의 장애 접속 조치 결과보고서</a:t>
            </a:r>
            <a:r>
              <a:rPr lang="en-US" altLang="ko-KR" sz="2800" dirty="0"/>
              <a:t> </a:t>
            </a:r>
            <a:r>
              <a:rPr lang="ko-KR" altLang="en-US" sz="2800" dirty="0"/>
              <a:t>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2DFFF-4994-3282-50B8-E0A06002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171700"/>
            <a:ext cx="5821939" cy="26819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44F473-A421-D619-A21E-3CBFB7DD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41" y="4845326"/>
            <a:ext cx="5811571" cy="48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617BD5-F558-DF51-68F4-0EFA8367128D}"/>
              </a:ext>
            </a:extLst>
          </p:cNvPr>
          <p:cNvSpPr txBox="1"/>
          <p:nvPr/>
        </p:nvSpPr>
        <p:spPr>
          <a:xfrm rot="19937704">
            <a:off x="11563211" y="5208555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기존자료</a:t>
            </a:r>
          </a:p>
        </p:txBody>
      </p:sp>
    </p:spTree>
    <p:extLst>
      <p:ext uri="{BB962C8B-B14F-4D97-AF65-F5344CB8AC3E}">
        <p14:creationId xmlns:p14="http://schemas.microsoft.com/office/powerpoint/2010/main" val="3664660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 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722702" y="2095500"/>
            <a:ext cx="14431698" cy="6679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defPPr>
              <a:defRPr lang="en-US"/>
            </a:defPPr>
            <a:lvl1pPr indent="0">
              <a:lnSpc>
                <a:spcPct val="170000"/>
              </a:lnSpc>
              <a:spcBef>
                <a:spcPts val="1000"/>
              </a:spcBef>
              <a:buFont typeface="Arial" pitchFamily="34" charset="0"/>
              <a:buNone/>
              <a:defRPr sz="11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  <a:lvl2pPr marL="1314450" lvl="1" indent="-85725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7400"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2pPr>
            <a:lvl3pPr indent="0" algn="ctr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z="17600" dirty="0"/>
              <a:t>품질관리</a:t>
            </a:r>
            <a:endParaRPr lang="en-US" altLang="ko-KR" sz="17600" dirty="0"/>
          </a:p>
          <a:p>
            <a:pPr>
              <a:lnSpc>
                <a:spcPct val="120000"/>
              </a:lnSpc>
            </a:pPr>
            <a:r>
              <a:rPr lang="ko-KR" altLang="en-US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sz="98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제</a:t>
            </a:r>
            <a:r>
              <a:rPr lang="en-US" altLang="ko-KR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</a:t>
            </a:r>
            <a:r>
              <a:rPr lang="ko-KR" altLang="en-US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 품질관리 </a:t>
            </a:r>
            <a:r>
              <a:rPr lang="en-US" altLang="ko-KR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항에 따라 연 </a:t>
            </a:r>
            <a:r>
              <a:rPr lang="en-US" altLang="ko-KR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 이상 품질관리를 위하여 동법 </a:t>
            </a:r>
            <a:r>
              <a:rPr lang="en-US" altLang="ko-KR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98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항의 각 호에 해당하는 자료를 요청 받을 수 있음</a:t>
            </a:r>
            <a:endParaRPr lang="en-US" altLang="ko-KR" sz="9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1688" lvl="1" indent="-344488"/>
            <a:r>
              <a:rPr lang="ko-KR" altLang="en-US" sz="8600" dirty="0"/>
              <a:t>품질적합성 자가점검 보고서</a:t>
            </a:r>
            <a:r>
              <a:rPr lang="en-US" altLang="ko-KR" sz="8600" baseline="30000" dirty="0"/>
              <a:t>1)</a:t>
            </a:r>
          </a:p>
          <a:p>
            <a:pPr marL="801688" lvl="1" indent="-344488">
              <a:lnSpc>
                <a:spcPct val="120000"/>
              </a:lnSpc>
            </a:pPr>
            <a:r>
              <a:rPr lang="ko-KR" altLang="en-US" sz="8600" dirty="0"/>
              <a:t>서비스 상세규격 내역서</a:t>
            </a:r>
            <a:endParaRPr lang="en-US" altLang="ko-KR" sz="8600" dirty="0"/>
          </a:p>
          <a:p>
            <a:pPr marL="801688" lvl="1" indent="-344488">
              <a:lnSpc>
                <a:spcPct val="120000"/>
              </a:lnSpc>
            </a:pPr>
            <a:r>
              <a:rPr lang="ko-KR" altLang="en-US" sz="8600" dirty="0"/>
              <a:t>디지털서비스의 실시간 품질관리를 위한 정보시스템 간 연계</a:t>
            </a:r>
            <a:endParaRPr lang="en-US" altLang="ko-KR" sz="8600" dirty="0"/>
          </a:p>
          <a:p>
            <a:pPr marL="801688" lvl="1" indent="-344488">
              <a:lnSpc>
                <a:spcPct val="120000"/>
              </a:lnSpc>
            </a:pPr>
            <a:r>
              <a:rPr lang="ko-KR" altLang="en-US" sz="8600" dirty="0"/>
              <a:t>그 밖에 과학기술정보통신부장관이 품질관리를 위해 필요하다고 인정하여 요청한 서류</a:t>
            </a:r>
            <a:endParaRPr lang="en-US" altLang="ko-KR" sz="8600" dirty="0"/>
          </a:p>
          <a:p>
            <a:pPr marL="457200" lvl="1" indent="0">
              <a:lnSpc>
                <a:spcPct val="220000"/>
              </a:lnSpc>
              <a:buNone/>
            </a:pPr>
            <a:r>
              <a:rPr lang="en-US" altLang="ko-KR" sz="7200" baseline="30000" dirty="0"/>
              <a:t>1) </a:t>
            </a:r>
            <a:r>
              <a:rPr lang="ko-KR" altLang="en-US" sz="7200" dirty="0"/>
              <a:t>디지털서비스 품질점검 방안에 따라 정기점검</a:t>
            </a:r>
            <a:r>
              <a:rPr lang="en-US" altLang="ko-KR" sz="7200" dirty="0"/>
              <a:t>/</a:t>
            </a:r>
            <a:r>
              <a:rPr lang="ko-KR" altLang="en-US" sz="7200" dirty="0"/>
              <a:t>상시점검</a:t>
            </a:r>
            <a:r>
              <a:rPr lang="en-US" altLang="ko-KR" sz="7200" dirty="0"/>
              <a:t>(</a:t>
            </a:r>
            <a:r>
              <a:rPr lang="ko-KR" altLang="en-US" sz="7200" dirty="0" err="1"/>
              <a:t>비정기</a:t>
            </a:r>
            <a:r>
              <a:rPr lang="en-US" altLang="ko-KR" sz="7200" dirty="0"/>
              <a:t>)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90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722702" y="1845365"/>
            <a:ext cx="84582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110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품질적합성 자가점검 보고서</a:t>
            </a:r>
            <a:endParaRPr lang="en-US" altLang="ko-KR" sz="110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314450" lvl="1" indent="-857250" algn="l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7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품질점검 항목</a:t>
            </a:r>
            <a:endParaRPr lang="en-US" altLang="ko-KR" sz="7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>
              <a:lnSpc>
                <a:spcPct val="170000"/>
              </a:lnSpc>
              <a:spcBef>
                <a:spcPts val="1000"/>
              </a:spcBef>
            </a:pPr>
            <a:endParaRPr lang="ko-KR" altLang="en-US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C27700-3850-FEF1-5096-817E6E80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647" y="3445565"/>
            <a:ext cx="6032391" cy="62095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4191D051-36B6-7E32-B7BA-7EDE518905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068776"/>
            <a:ext cx="5395219" cy="7548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633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이용지원시스템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425809" y="2230853"/>
            <a:ext cx="6718191" cy="2335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58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서비스 상세규격 내역서</a:t>
            </a:r>
            <a:endParaRPr lang="en-US" altLang="ko-KR" sz="58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900113" lvl="1" indent="-442913" algn="l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이용지원시스템</a:t>
            </a:r>
            <a:b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 상세규격서</a:t>
            </a:r>
            <a:endParaRPr lang="en-US" altLang="ko-KR" sz="4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>
              <a:lnSpc>
                <a:spcPct val="170000"/>
              </a:lnSpc>
              <a:spcBef>
                <a:spcPts val="1000"/>
              </a:spcBef>
            </a:pPr>
            <a:endParaRPr lang="ko-KR" altLang="en-US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6EF258-6A47-C7E1-86F0-33A82DCA4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230853"/>
            <a:ext cx="4969566" cy="7022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3F857-0DA6-7B82-06FE-3C09BB3D298B}"/>
              </a:ext>
            </a:extLst>
          </p:cNvPr>
          <p:cNvSpPr txBox="1"/>
          <p:nvPr/>
        </p:nvSpPr>
        <p:spPr>
          <a:xfrm rot="19937704">
            <a:off x="11410811" y="5234451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371103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09" y="1005126"/>
            <a:ext cx="10634207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나라장터 카탈로그 계약 신청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600200" y="2705100"/>
            <a:ext cx="11582400" cy="548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1000"/>
              </a:spcBef>
            </a:pPr>
            <a:r>
              <a:rPr lang="ko-KR" altLang="en-US" sz="63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계약신청</a:t>
            </a:r>
            <a:endParaRPr lang="en-US" altLang="ko-KR" sz="63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633413" lvl="1" indent="-268288" algn="l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5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제출서류</a:t>
            </a:r>
            <a:endParaRPr lang="en-US" altLang="ko-KR" sz="5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5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계약 요청서</a:t>
            </a:r>
            <a:endParaRPr lang="en-US" altLang="ko-KR" sz="5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5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카탈로그</a:t>
            </a:r>
            <a:endParaRPr lang="en-US" altLang="ko-KR" sz="5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54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거래실례</a:t>
            </a:r>
            <a:r>
              <a:rPr lang="ko-KR" altLang="en-US" sz="5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자료</a:t>
            </a:r>
            <a:endParaRPr lang="en-US" altLang="ko-KR" sz="5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633413" lvl="1" indent="-268288" algn="l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5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자가점검 체크리스트</a:t>
            </a:r>
            <a:endParaRPr lang="en-US" altLang="ko-KR" sz="54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>
              <a:lnSpc>
                <a:spcPct val="120000"/>
              </a:lnSpc>
              <a:spcBef>
                <a:spcPts val="1000"/>
              </a:spcBef>
            </a:pP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l">
              <a:lnSpc>
                <a:spcPct val="120000"/>
              </a:lnSpc>
              <a:spcBef>
                <a:spcPts val="1000"/>
              </a:spcBef>
            </a:pPr>
            <a:r>
              <a:rPr lang="en-US" altLang="ko-KR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※ </a:t>
            </a:r>
            <a:r>
              <a:rPr lang="ko-KR" altLang="en-US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카탈로그계약 업무처리규정 제</a:t>
            </a:r>
            <a:r>
              <a:rPr lang="en-US" altLang="ko-KR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6</a:t>
            </a:r>
            <a:r>
              <a:rPr lang="ko-KR" altLang="en-US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계약신청 서류</a:t>
            </a:r>
            <a:r>
              <a:rPr lang="en-US" altLang="ko-KR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1</a:t>
            </a:r>
            <a:r>
              <a:rPr lang="ko-KR" altLang="en-US" sz="34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항의 각 호의 서류</a:t>
            </a:r>
          </a:p>
          <a:p>
            <a:pPr algn="l">
              <a:lnSpc>
                <a:spcPct val="120000"/>
              </a:lnSpc>
              <a:spcBef>
                <a:spcPts val="1000"/>
              </a:spcBef>
            </a:pPr>
            <a:endParaRPr lang="ko-KR" altLang="en-US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50A1A-2AE3-56FD-57AB-BB7244400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878" y="3390900"/>
            <a:ext cx="64674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4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90041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나라장터 카탈로그 </a:t>
            </a:r>
            <a:r>
              <a:rPr lang="ko-KR" altLang="en-US" sz="500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계약 신청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1171322" y="3319596"/>
            <a:ext cx="9645272" cy="392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44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카탈로그 요청서</a:t>
            </a:r>
            <a:endParaRPr lang="en-US" altLang="ko-KR" sz="44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1028700" lvl="1" indent="-571500" algn="l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계약희망금액 설정 필요</a:t>
            </a:r>
            <a:endParaRPr lang="en-US" altLang="ko-KR" sz="32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028700" lvl="1" indent="-5715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납품기한 확인 필요</a:t>
            </a:r>
          </a:p>
        </p:txBody>
      </p:sp>
      <p:pic>
        <p:nvPicPr>
          <p:cNvPr id="4" name="내용 개체 틀 7" descr="텍스트이(가) 표시된 사진&#10;&#10;자동 생성된 설명">
            <a:extLst>
              <a:ext uri="{FF2B5EF4-FFF2-40B4-BE49-F238E27FC236}">
                <a16:creationId xmlns:a16="http://schemas.microsoft.com/office/drawing/2014/main" id="{F399D93A-48B5-F285-E1B8-BB5935EE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095500"/>
            <a:ext cx="5238484" cy="74088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711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90041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나라장터 카탈로그 </a:t>
            </a:r>
            <a:r>
              <a:rPr lang="ko-KR" altLang="en-US" sz="500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계약 신청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10" y="2324100"/>
            <a:ext cx="7874035" cy="392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선정 통보서</a:t>
            </a:r>
            <a:endParaRPr lang="en-US" altLang="ko-KR" sz="36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457200" indent="-282575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심사위원회에서 선정된 디지털서비스 신청인에게 해당 문서를 발급함</a:t>
            </a:r>
          </a:p>
        </p:txBody>
      </p:sp>
      <p:pic>
        <p:nvPicPr>
          <p:cNvPr id="2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A1973A84-7BDD-FAD1-E473-05F6D9FB8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2157345"/>
            <a:ext cx="5209839" cy="74149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21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90041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나라장터 카탈로그 </a:t>
            </a:r>
            <a:r>
              <a:rPr lang="ko-KR" altLang="en-US" sz="500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계약 신청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10" y="2400300"/>
            <a:ext cx="7206871" cy="392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3600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세부품명별</a:t>
            </a: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dirty="0" err="1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거래실례</a:t>
            </a: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자료</a:t>
            </a:r>
            <a:endParaRPr lang="en-US" altLang="ko-KR" sz="36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 algn="l"/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최근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년간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거래실례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자료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세금계산서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납품실적증명원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필요시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))</a:t>
            </a:r>
            <a:endParaRPr lang="en-US" altLang="ko-KR" sz="3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lvl="1" algn="l"/>
            <a:endParaRPr lang="en-US" altLang="ko-KR" sz="2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lvl="1" algn="l"/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※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거래실례가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없는 경우 </a:t>
            </a:r>
            <a:r>
              <a:rPr lang="ko-KR" altLang="en-US" sz="2000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유사거래실례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제출</a:t>
            </a:r>
            <a:r>
              <a:rPr lang="en-US" altLang="ko-KR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유사거래실례도 없는 경우 시장조사가격 제출</a:t>
            </a:r>
          </a:p>
          <a:p>
            <a:pPr lvl="1" algn="l">
              <a:spcBef>
                <a:spcPts val="1000"/>
              </a:spcBef>
            </a:pPr>
            <a:endParaRPr lang="en-US" altLang="ko-KR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A2D55-E810-7853-57B6-652341924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622" y="2718164"/>
            <a:ext cx="7521449" cy="58065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A217C5-6506-472B-A42B-2C53D7092D7E}"/>
              </a:ext>
            </a:extLst>
          </p:cNvPr>
          <p:cNvSpPr txBox="1"/>
          <p:nvPr/>
        </p:nvSpPr>
        <p:spPr>
          <a:xfrm rot="19937704">
            <a:off x="12020410" y="5413172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42285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76325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 전문계약 제도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01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79D0EA3-4C4A-47CF-84FD-C716CF66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39" y="2705100"/>
            <a:ext cx="1606474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FA0E18-A24A-4636-A8EC-D333D00DB079}"/>
              </a:ext>
            </a:extLst>
          </p:cNvPr>
          <p:cNvSpPr txBox="1"/>
          <p:nvPr/>
        </p:nvSpPr>
        <p:spPr>
          <a:xfrm>
            <a:off x="7234112" y="8282154"/>
            <a:ext cx="381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전문계약 이용절차도</a:t>
            </a:r>
          </a:p>
        </p:txBody>
      </p:sp>
    </p:spTree>
    <p:extLst>
      <p:ext uri="{BB962C8B-B14F-4D97-AF65-F5344CB8AC3E}">
        <p14:creationId xmlns:p14="http://schemas.microsoft.com/office/powerpoint/2010/main" val="3262973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89279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나라장터 카탈로그 계약 신청 서류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05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pic>
        <p:nvPicPr>
          <p:cNvPr id="2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B74B5CAC-9A8D-CEA1-9DD8-332BAC284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095500"/>
            <a:ext cx="5334000" cy="75439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10" y="2324100"/>
            <a:ext cx="5334000" cy="1341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자가점검 체크리스트</a:t>
            </a:r>
            <a:endParaRPr lang="en-US" altLang="ko-KR" sz="36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09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5F2FC8-D963-44F0-A354-CE203B3B66A3}"/>
              </a:ext>
            </a:extLst>
          </p:cNvPr>
          <p:cNvSpPr/>
          <p:nvPr/>
        </p:nvSpPr>
        <p:spPr>
          <a:xfrm>
            <a:off x="2590800" y="6362701"/>
            <a:ext cx="11791369" cy="572105"/>
          </a:xfrm>
          <a:prstGeom prst="roundRect">
            <a:avLst/>
          </a:prstGeom>
          <a:solidFill>
            <a:srgbClr val="B4C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76325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업무 프로세스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02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93517B-92E8-4592-A2A3-92223D47B44C}"/>
              </a:ext>
            </a:extLst>
          </p:cNvPr>
          <p:cNvSpPr/>
          <p:nvPr/>
        </p:nvSpPr>
        <p:spPr>
          <a:xfrm>
            <a:off x="2590800" y="3275995"/>
            <a:ext cx="11791369" cy="572105"/>
          </a:xfrm>
          <a:prstGeom prst="roundRect">
            <a:avLst/>
          </a:prstGeom>
          <a:solidFill>
            <a:srgbClr val="B4C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918113" y="3009900"/>
            <a:ext cx="12451774" cy="564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심사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이용지원시스템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등록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(</a:t>
            </a: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이용지원시스템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수의 계약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이용지원시스템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상품 등록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조달청 나라장터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카탈로그 계약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조달청 디지털서비스몰</a:t>
            </a:r>
            <a:r>
              <a:rPr lang="en-US" altLang="ko-KR" sz="4000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027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8089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03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9C8BB23F-668A-40FA-BC31-45BEE9314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58581"/>
              </p:ext>
            </p:extLst>
          </p:nvPr>
        </p:nvGraphicFramePr>
        <p:xfrm>
          <a:off x="2476500" y="2738664"/>
          <a:ext cx="13335000" cy="5639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4118047954"/>
                    </a:ext>
                  </a:extLst>
                </a:gridCol>
                <a:gridCol w="5596282">
                  <a:extLst>
                    <a:ext uri="{9D8B030D-6E8A-4147-A177-3AD203B41FA5}">
                      <a16:colId xmlns:a16="http://schemas.microsoft.com/office/drawing/2014/main" val="3214631020"/>
                    </a:ext>
                  </a:extLst>
                </a:gridCol>
                <a:gridCol w="6710018">
                  <a:extLst>
                    <a:ext uri="{9D8B030D-6E8A-4147-A177-3AD203B41FA5}">
                      <a16:colId xmlns:a16="http://schemas.microsoft.com/office/drawing/2014/main" val="3746969986"/>
                    </a:ext>
                  </a:extLst>
                </a:gridCol>
              </a:tblGrid>
              <a:tr h="4936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순번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등록절차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948625"/>
                  </a:ext>
                </a:extLst>
              </a:tr>
              <a:tr h="11304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기업정보 등록</a:t>
                      </a:r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회원가입 약관 동의</a:t>
                      </a:r>
                      <a:b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</a:br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※ </a:t>
                      </a:r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기업</a:t>
                      </a:r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기관 범용 공동인증서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104029"/>
                  </a:ext>
                </a:extLst>
              </a:tr>
              <a:tr h="654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2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 심사신청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서류제출</a:t>
                      </a:r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 제공역량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82606"/>
                  </a:ext>
                </a:extLst>
              </a:tr>
              <a:tr h="654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3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 상세규격정보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02917"/>
                  </a:ext>
                </a:extLst>
              </a:tr>
              <a:tr h="654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4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 심사위원회 심사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적격성</a:t>
                      </a:r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 제공역량 심사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19279"/>
                  </a:ext>
                </a:extLst>
              </a:tr>
              <a:tr h="654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5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 선정통보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선정여부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011725"/>
                  </a:ext>
                </a:extLst>
              </a:tr>
              <a:tr h="654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6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이용지원시스템 </a:t>
                      </a:r>
                      <a:r>
                        <a:rPr lang="ko-KR" altLang="en-US" sz="2400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등록∙공개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461857"/>
                  </a:ext>
                </a:extLst>
              </a:tr>
              <a:tr h="654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7</a:t>
                      </a:r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이용지원시스템 품질관리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79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54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80897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03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10" y="2095512"/>
            <a:ext cx="65532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디지털서비스 심사</a:t>
            </a:r>
            <a:endParaRPr lang="en-US" altLang="ko-KR" sz="3600" dirty="0">
              <a:solidFill>
                <a:schemeClr val="tx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[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별표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2]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검토의견서에 따른 현장실사 또는 기업면담 실시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심사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∙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 등에 관한 고시 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2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</a:t>
            </a: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13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F14604E6-E232-462C-A517-2B014D80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543" y="2031906"/>
            <a:ext cx="4953000" cy="75853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59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786119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err="1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디지털서비스</a:t>
            </a:r>
            <a:r>
              <a:rPr 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 </a:t>
            </a:r>
            <a:r>
              <a:rPr lang="ko-KR" altLang="en-US" sz="5000" dirty="0">
                <a:solidFill>
                  <a:srgbClr val="3B7DD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 ExtraBold" pitchFamily="34" charset="0"/>
              </a:rPr>
              <a:t>이용지원시스템</a:t>
            </a:r>
            <a:endParaRPr 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03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A7057CC-A0DE-42B6-8F1C-5DCC7CA3C301}"/>
              </a:ext>
            </a:extLst>
          </p:cNvPr>
          <p:cNvSpPr txBox="1">
            <a:spLocks/>
          </p:cNvSpPr>
          <p:nvPr/>
        </p:nvSpPr>
        <p:spPr>
          <a:xfrm>
            <a:off x="2273410" y="1980395"/>
            <a:ext cx="13741180" cy="301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1000"/>
              </a:spcBef>
            </a:pPr>
            <a:r>
              <a:rPr lang="ko-KR" altLang="en-US" sz="3600" dirty="0">
                <a:solidFill>
                  <a:schemeClr val="tx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품질관리</a:t>
            </a:r>
          </a:p>
          <a:p>
            <a:pPr marL="1028700" lvl="1" indent="-5715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</a:t>
            </a:r>
            <a:r>
              <a:rPr lang="ko-KR" altLang="en-US" dirty="0" err="1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심사∙선정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등에 관한 고시 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품질관리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1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항에 의거하여 연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 이상 품질관리를 실시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028700" lvl="1" indent="-5715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 카탈로그계약 업무처리규정 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21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품질유지의무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관리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항에 따라 조달청의 계약담당공무원이 품질점검을 요청할 수 있음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lvl="1" algn="l">
              <a:spcBef>
                <a:spcPts val="1000"/>
              </a:spcBef>
            </a:pPr>
            <a:endParaRPr lang="en-US" altLang="ko-KR" sz="3900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2D82058D-1D68-4DA2-B1BC-C63627159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730556"/>
              </p:ext>
            </p:extLst>
          </p:nvPr>
        </p:nvGraphicFramePr>
        <p:xfrm>
          <a:off x="2273410" y="5295900"/>
          <a:ext cx="14109592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590">
                  <a:extLst>
                    <a:ext uri="{9D8B030D-6E8A-4147-A177-3AD203B41FA5}">
                      <a16:colId xmlns:a16="http://schemas.microsoft.com/office/drawing/2014/main" val="4117103321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1872982065"/>
                    </a:ext>
                  </a:extLst>
                </a:gridCol>
                <a:gridCol w="2286002">
                  <a:extLst>
                    <a:ext uri="{9D8B030D-6E8A-4147-A177-3AD203B41FA5}">
                      <a16:colId xmlns:a16="http://schemas.microsoft.com/office/drawing/2014/main" val="1876369602"/>
                    </a:ext>
                  </a:extLst>
                </a:gridCol>
              </a:tblGrid>
              <a:tr h="656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목적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주기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58197"/>
                  </a:ext>
                </a:extLst>
              </a:tr>
              <a:tr h="656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정기 점검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디지털서비스의 선정기준 유지 여부를 주기적으로 점검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연 </a:t>
                      </a:r>
                      <a:r>
                        <a:rPr lang="en-US" altLang="ko-KR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</a:t>
                      </a:r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79878"/>
                  </a:ext>
                </a:extLst>
              </a:tr>
              <a:tr h="1133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상시 점검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기업 경영상태</a:t>
                      </a:r>
                      <a:r>
                        <a:rPr lang="en-US" altLang="ko-KR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</a:t>
                      </a:r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휴</a:t>
                      </a:r>
                      <a:r>
                        <a:rPr lang="en-US" altLang="ko-KR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/</a:t>
                      </a:r>
                      <a:r>
                        <a:rPr lang="ko-KR" altLang="en-US" sz="2800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페업</a:t>
                      </a:r>
                      <a:r>
                        <a:rPr lang="en-US" altLang="ko-KR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 </a:t>
                      </a:r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클라우드 보안인증서 유효기간</a:t>
                      </a:r>
                      <a:r>
                        <a:rPr lang="en-US" altLang="ko-KR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, </a:t>
                      </a:r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서비스 상태</a:t>
                      </a:r>
                      <a:r>
                        <a:rPr lang="en-US" altLang="ko-KR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(Health Check) </a:t>
                      </a:r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등 상시 변경될 수 있는 항목에 대한 변경 여부 점검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연중 상시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33670"/>
                  </a:ext>
                </a:extLst>
              </a:tr>
              <a:tr h="1133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비정기</a:t>
                      </a:r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점검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정기 점검 외 품질 이의제기에 따라 서비스의 선정기준 유지 여부 등을 확인할 필요가 있을 때 해당 항목에 대해 점검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품질 이의제기</a:t>
                      </a:r>
                      <a:endParaRPr lang="en-US" altLang="ko-KR" sz="2800" dirty="0"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발생 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4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48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846" y="9325428"/>
            <a:ext cx="16284590" cy="1025987"/>
            <a:chOff x="867846" y="9325428"/>
            <a:chExt cx="16284590" cy="10259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846" y="9325428"/>
              <a:ext cx="16284590" cy="102598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73410" y="1005126"/>
            <a:ext cx="763259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dirty="0" err="1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디지털서비스몰</a:t>
            </a:r>
            <a: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(</a:t>
            </a:r>
            <a:r>
              <a:rPr lang="en-US" altLang="ko-KR" sz="5000" dirty="0" err="1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나라장터</a:t>
            </a:r>
            <a: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) </a:t>
            </a:r>
            <a:b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</a:br>
            <a:r>
              <a:rPr lang="en-US" altLang="ko-KR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- </a:t>
            </a:r>
            <a:r>
              <a:rPr lang="en-US" sz="5000" dirty="0" err="1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디지털서비스</a:t>
            </a:r>
            <a:r>
              <a:rPr lang="ko-KR" altLang="en-US" sz="5000" dirty="0">
                <a:solidFill>
                  <a:srgbClr val="3B7DD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NanumSquare ExtraBold" pitchFamily="34" charset="0"/>
              </a:rPr>
              <a:t>몰</a:t>
            </a:r>
            <a:endParaRPr lang="en-US" sz="50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1322" y="1005126"/>
            <a:ext cx="110276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3B7DDD"/>
                </a:solidFill>
                <a:latin typeface="NanumSquare ExtraBold" pitchFamily="34" charset="0"/>
                <a:cs typeface="NanumSquare ExtraBold" pitchFamily="34" charset="0"/>
              </a:rPr>
              <a:t>04</a:t>
            </a:r>
            <a:endParaRPr lang="en-US" sz="5000" dirty="0"/>
          </a:p>
        </p:txBody>
      </p:sp>
      <p:sp>
        <p:nvSpPr>
          <p:cNvPr id="11" name="Object 11"/>
          <p:cNvSpPr txBox="1"/>
          <p:nvPr/>
        </p:nvSpPr>
        <p:spPr>
          <a:xfrm>
            <a:off x="14382169" y="669776"/>
            <a:ext cx="3304922" cy="3964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dirty="0">
                <a:solidFill>
                  <a:srgbClr val="201A74"/>
                </a:solidFill>
                <a:latin typeface="NanumSquare ExtraBold" pitchFamily="34" charset="0"/>
                <a:cs typeface="NanumSquare ExtraBold" pitchFamily="34" charset="0"/>
              </a:rPr>
              <a:t>아이티아이즈 클라우드센터</a:t>
            </a:r>
            <a:endParaRPr 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BF3A6E1-6A38-4D8D-97AD-C28A8E1BA286}"/>
              </a:ext>
            </a:extLst>
          </p:cNvPr>
          <p:cNvSpPr txBox="1">
            <a:spLocks/>
          </p:cNvSpPr>
          <p:nvPr/>
        </p:nvSpPr>
        <p:spPr>
          <a:xfrm>
            <a:off x="1422455" y="3009900"/>
            <a:ext cx="9778945" cy="5854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조달청 </a:t>
            </a:r>
            <a:r>
              <a:rPr lang="ko-KR" altLang="en-US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디지털서비스몰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에서는 서비스에 대한 수요기관과 조달업체 간의 </a:t>
            </a:r>
            <a:r>
              <a:rPr lang="ko-KR" altLang="en-US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계약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진행하는 곳이며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서비스에 대한 </a:t>
            </a:r>
            <a:r>
              <a:rPr lang="ko-KR" altLang="en-US" dirty="0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상품 등록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 조달청의 </a:t>
            </a:r>
            <a:r>
              <a:rPr lang="ko-KR" altLang="en-US" dirty="0">
                <a:solidFill>
                  <a:srgbClr val="0070C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나라장터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통해서 조달청에 카탈로그 계약 신청을 해야 한다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조달사업에 관한 법률 시행령 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카탈로그 계약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5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항에 따른 디지털서비스에 대한 카탈로그계약에 관한 사항은 디지털서비스 카탈로그계약 업무처리규정 제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적용범위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처럼 디지털서비스 카탈로그계약 특수조건의 기준에서 따로 정한 것을 제외하고는 동 규정이 정하는 바에 따른다</a:t>
            </a:r>
            <a:r>
              <a:rPr lang="en-US" altLang="ko-KR" dirty="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BB1EBF-7FC2-4D39-97AA-A740EAFEEEAF}"/>
              </a:ext>
            </a:extLst>
          </p:cNvPr>
          <p:cNvGrpSpPr/>
          <p:nvPr/>
        </p:nvGrpSpPr>
        <p:grpSpPr>
          <a:xfrm>
            <a:off x="11680802" y="1333500"/>
            <a:ext cx="4321198" cy="4358432"/>
            <a:chOff x="10238204" y="2095500"/>
            <a:chExt cx="3711597" cy="3711597"/>
          </a:xfrm>
        </p:grpSpPr>
        <p:grpSp>
          <p:nvGrpSpPr>
            <p:cNvPr id="19" name="그룹 1004">
              <a:extLst>
                <a:ext uri="{FF2B5EF4-FFF2-40B4-BE49-F238E27FC236}">
                  <a16:creationId xmlns:a16="http://schemas.microsoft.com/office/drawing/2014/main" id="{DF9A7D96-9726-4D41-8673-BF93C537945B}"/>
                </a:ext>
              </a:extLst>
            </p:cNvPr>
            <p:cNvGrpSpPr/>
            <p:nvPr/>
          </p:nvGrpSpPr>
          <p:grpSpPr>
            <a:xfrm>
              <a:off x="10238204" y="2095500"/>
              <a:ext cx="3711597" cy="3711597"/>
              <a:chOff x="3121929" y="4129951"/>
              <a:chExt cx="3711597" cy="3711597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01182E9F-694F-45F8-B22A-CD03F844B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21929" y="4129951"/>
                <a:ext cx="3711597" cy="3711597"/>
              </a:xfrm>
              <a:prstGeom prst="rect">
                <a:avLst/>
              </a:prstGeom>
            </p:spPr>
          </p:pic>
        </p:grp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081360B4-FDFE-49A2-BCDC-7AE7D3791B82}"/>
                </a:ext>
              </a:extLst>
            </p:cNvPr>
            <p:cNvSpPr txBox="1"/>
            <p:nvPr/>
          </p:nvSpPr>
          <p:spPr>
            <a:xfrm>
              <a:off x="10293936" y="3896018"/>
              <a:ext cx="360013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latinLnBrk="1"/>
              <a:r>
                <a:rPr lang="ko-KR" altLang="en-US" sz="28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수요기관과의 계약</a:t>
              </a:r>
              <a:endParaRPr lang="en-US" altLang="ko-KR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 latinLnBrk="1"/>
              <a:r>
                <a:rPr lang="ko-KR" altLang="en-US" sz="28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조달청에 카탈로그 계약이 되어 있어야 함</a:t>
              </a:r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11387E2A-5C73-4C16-8DDF-48955637E2C0}"/>
                </a:ext>
              </a:extLst>
            </p:cNvPr>
            <p:cNvSpPr txBox="1"/>
            <p:nvPr/>
          </p:nvSpPr>
          <p:spPr>
            <a:xfrm>
              <a:off x="10700923" y="2679520"/>
              <a:ext cx="2786157" cy="10221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NanumSquare ExtraBold" pitchFamily="34" charset="0"/>
                </a:rPr>
                <a:t>조달청 디지털서비스몰</a:t>
              </a:r>
              <a:endParaRPr 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25" name="그룹 1007">
              <a:extLst>
                <a:ext uri="{FF2B5EF4-FFF2-40B4-BE49-F238E27FC236}">
                  <a16:creationId xmlns:a16="http://schemas.microsoft.com/office/drawing/2014/main" id="{73E1791C-F9DD-49AB-90A9-98D59F04059D}"/>
                </a:ext>
              </a:extLst>
            </p:cNvPr>
            <p:cNvGrpSpPr/>
            <p:nvPr/>
          </p:nvGrpSpPr>
          <p:grpSpPr>
            <a:xfrm>
              <a:off x="11146292" y="3753891"/>
              <a:ext cx="1895422" cy="45479"/>
              <a:chOff x="4030017" y="5788342"/>
              <a:chExt cx="1895422" cy="45479"/>
            </a:xfrm>
          </p:grpSpPr>
          <p:pic>
            <p:nvPicPr>
              <p:cNvPr id="26" name="Object 27">
                <a:extLst>
                  <a:ext uri="{FF2B5EF4-FFF2-40B4-BE49-F238E27FC236}">
                    <a16:creationId xmlns:a16="http://schemas.microsoft.com/office/drawing/2014/main" id="{F79C9A5A-BC6F-42A8-BBAF-6342A92F6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30017" y="5788342"/>
                <a:ext cx="1895422" cy="45479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7ABB5A-8CB9-47E5-87CD-2C56E4CB8676}"/>
              </a:ext>
            </a:extLst>
          </p:cNvPr>
          <p:cNvGrpSpPr/>
          <p:nvPr/>
        </p:nvGrpSpPr>
        <p:grpSpPr>
          <a:xfrm>
            <a:off x="11680802" y="4970809"/>
            <a:ext cx="4321198" cy="4358432"/>
            <a:chOff x="14422613" y="2095500"/>
            <a:chExt cx="3711597" cy="3711597"/>
          </a:xfrm>
        </p:grpSpPr>
        <p:grpSp>
          <p:nvGrpSpPr>
            <p:cNvPr id="21" name="그룹 1005">
              <a:extLst>
                <a:ext uri="{FF2B5EF4-FFF2-40B4-BE49-F238E27FC236}">
                  <a16:creationId xmlns:a16="http://schemas.microsoft.com/office/drawing/2014/main" id="{FF4BBB7F-0364-4CFF-9C75-43E9A0550E36}"/>
                </a:ext>
              </a:extLst>
            </p:cNvPr>
            <p:cNvGrpSpPr/>
            <p:nvPr/>
          </p:nvGrpSpPr>
          <p:grpSpPr>
            <a:xfrm>
              <a:off x="14422613" y="2095500"/>
              <a:ext cx="3711597" cy="3711597"/>
              <a:chOff x="7306338" y="4129951"/>
              <a:chExt cx="3711597" cy="3711597"/>
            </a:xfrm>
          </p:grpSpPr>
          <p:pic>
            <p:nvPicPr>
              <p:cNvPr id="22" name="Object 17">
                <a:extLst>
                  <a:ext uri="{FF2B5EF4-FFF2-40B4-BE49-F238E27FC236}">
                    <a16:creationId xmlns:a16="http://schemas.microsoft.com/office/drawing/2014/main" id="{6BCD7B7C-A7CA-452F-8FF9-B0FA0429C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06338" y="4129951"/>
                <a:ext cx="3711597" cy="3711597"/>
              </a:xfrm>
              <a:prstGeom prst="rect">
                <a:avLst/>
              </a:prstGeom>
            </p:spPr>
          </p:pic>
        </p:grpSp>
        <p:sp>
          <p:nvSpPr>
            <p:cNvPr id="27" name="Object 30">
              <a:extLst>
                <a:ext uri="{FF2B5EF4-FFF2-40B4-BE49-F238E27FC236}">
                  <a16:creationId xmlns:a16="http://schemas.microsoft.com/office/drawing/2014/main" id="{A780318B-276F-49CA-AFC6-7BFBD0AE8955}"/>
                </a:ext>
              </a:extLst>
            </p:cNvPr>
            <p:cNvSpPr txBox="1"/>
            <p:nvPr/>
          </p:nvSpPr>
          <p:spPr>
            <a:xfrm>
              <a:off x="15223057" y="4072102"/>
              <a:ext cx="211070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latinLnBrk="1"/>
              <a:r>
                <a:rPr lang="ko-KR" altLang="en-US" sz="28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조달청과의</a:t>
              </a:r>
              <a:endParaRPr lang="en-US" altLang="ko-KR" sz="280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lvl="0" algn="ctr" latinLnBrk="1"/>
              <a:r>
                <a:rPr lang="ko-KR" altLang="en-US" sz="2800" dirty="0">
                  <a:solidFill>
                    <a:schemeClr val="bg1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카탈로그계약</a:t>
              </a:r>
            </a:p>
          </p:txBody>
        </p:sp>
        <p:sp>
          <p:nvSpPr>
            <p:cNvPr id="28" name="Object 31">
              <a:extLst>
                <a:ext uri="{FF2B5EF4-FFF2-40B4-BE49-F238E27FC236}">
                  <a16:creationId xmlns:a16="http://schemas.microsoft.com/office/drawing/2014/main" id="{FAEE0DFB-97E7-4123-B16E-ECA18283AA55}"/>
                </a:ext>
              </a:extLst>
            </p:cNvPr>
            <p:cNvSpPr txBox="1"/>
            <p:nvPr/>
          </p:nvSpPr>
          <p:spPr>
            <a:xfrm>
              <a:off x="15441433" y="2697427"/>
              <a:ext cx="1673955" cy="10221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FFFFFF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NanumSquare ExtraBold" pitchFamily="34" charset="0"/>
                </a:rPr>
                <a:t>조달청 나라장터</a:t>
              </a:r>
              <a:endParaRPr lang="en-US" sz="2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4202BF7C-2209-4AE8-AA99-2B902F3337F1}"/>
                </a:ext>
              </a:extLst>
            </p:cNvPr>
            <p:cNvGrpSpPr/>
            <p:nvPr/>
          </p:nvGrpSpPr>
          <p:grpSpPr>
            <a:xfrm>
              <a:off x="15330701" y="3753891"/>
              <a:ext cx="1895422" cy="45479"/>
              <a:chOff x="8214426" y="5788342"/>
              <a:chExt cx="1895422" cy="45479"/>
            </a:xfrm>
          </p:grpSpPr>
          <p:pic>
            <p:nvPicPr>
              <p:cNvPr id="30" name="Object 32">
                <a:extLst>
                  <a:ext uri="{FF2B5EF4-FFF2-40B4-BE49-F238E27FC236}">
                    <a16:creationId xmlns:a16="http://schemas.microsoft.com/office/drawing/2014/main" id="{085B9F41-417F-4260-8F93-7B0E13ECA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14426" y="5788342"/>
                <a:ext cx="1895422" cy="454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671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1843</Words>
  <Application>Microsoft Office PowerPoint</Application>
  <PresentationFormat>사용자 지정</PresentationFormat>
  <Paragraphs>372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KoPub돋움체 Bold</vt:lpstr>
      <vt:lpstr>KoPub돋움체 Light</vt:lpstr>
      <vt:lpstr>KoPub돋움체 Medium</vt:lpstr>
      <vt:lpstr>KoPub돋움체_Pro Bold</vt:lpstr>
      <vt:lpstr>NanumSquare ExtraBold</vt:lpstr>
      <vt:lpstr>나눔스퀘어 ExtraBold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 예진</cp:lastModifiedBy>
  <cp:revision>17</cp:revision>
  <dcterms:created xsi:type="dcterms:W3CDTF">2023-01-26T16:44:14Z</dcterms:created>
  <dcterms:modified xsi:type="dcterms:W3CDTF">2023-01-30T05:19:23Z</dcterms:modified>
</cp:coreProperties>
</file>